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474" autoAdjust="0"/>
  </p:normalViewPr>
  <p:slideViewPr>
    <p:cSldViewPr>
      <p:cViewPr>
        <p:scale>
          <a:sx n="75" d="100"/>
          <a:sy n="75" d="100"/>
        </p:scale>
        <p:origin x="-121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408628608923887"/>
          <c:y val="4.5690535419813279E-2"/>
          <c:w val="0.84726788057742786"/>
          <c:h val="0.71455092503680939"/>
        </c:manualLayout>
      </c:layout>
      <c:lineChart>
        <c:grouping val="standard"/>
        <c:varyColors val="0"/>
        <c:ser>
          <c:idx val="3"/>
          <c:order val="0"/>
          <c:tx>
            <c:strRef>
              <c:f>Sheet1!$J$3</c:f>
              <c:strCache>
                <c:ptCount val="1"/>
                <c:pt idx="0">
                  <c:v>50A</c:v>
                </c:pt>
              </c:strCache>
            </c:strRef>
          </c:tx>
          <c:spPr>
            <a:ln w="34925" cap="rnd">
              <a:solidFill>
                <a:schemeClr val="accent4"/>
              </a:solidFill>
              <a:round/>
            </a:ln>
            <a:effectLst>
              <a:outerShdw blurRad="57150" dist="19050" dir="5400000" algn="ctr" rotWithShape="0">
                <a:srgbClr val="000000">
                  <a:alpha val="63000"/>
                </a:srgbClr>
              </a:outerShdw>
            </a:effectLst>
          </c:spPr>
          <c:marker>
            <c:symbol val="none"/>
          </c:marker>
          <c:cat>
            <c:strLit>
              <c:ptCount val="8"/>
              <c:pt idx="0">
                <c:v>1.00</c:v>
              </c:pt>
              <c:pt idx="1">
                <c:v>1.50</c:v>
              </c:pt>
              <c:pt idx="2">
                <c:v>2.00</c:v>
              </c:pt>
              <c:pt idx="3">
                <c:v>2.50</c:v>
              </c:pt>
              <c:pt idx="4">
                <c:v>3.00</c:v>
              </c:pt>
              <c:pt idx="5">
                <c:v>3.50</c:v>
              </c:pt>
              <c:pt idx="6">
                <c:v>4.00</c:v>
              </c:pt>
              <c:pt idx="7">
                <c:v>4.50</c:v>
              </c:pt>
              <c:extLst>
                <c:ext xmlns:c15="http://schemas.microsoft.com/office/drawing/2012/chart" uri="{02D57815-91ED-43cb-92C2-25804820EDAC}">
                  <c15:autoCat val="1"/>
                </c:ext>
              </c:extLst>
            </c:strLit>
          </c:cat>
          <c:val>
            <c:numRef>
              <c:f>(Sheet1!$L$8,Sheet1!$L$10,Sheet1!$L$12,Sheet1!$L$14,Sheet1!$L$16,Sheet1!$L$18,Sheet1!$L$20,Sheet1!$L$22)</c:f>
              <c:numCache>
                <c:formatCode>General</c:formatCode>
                <c:ptCount val="8"/>
                <c:pt idx="0">
                  <c:v>19.084031124006081</c:v>
                </c:pt>
                <c:pt idx="1">
                  <c:v>133.69162998156645</c:v>
                </c:pt>
                <c:pt idx="2">
                  <c:v>259.91285880574429</c:v>
                </c:pt>
                <c:pt idx="3">
                  <c:v>422.29460602191614</c:v>
                </c:pt>
                <c:pt idx="4">
                  <c:v>736.39091613532855</c:v>
                </c:pt>
                <c:pt idx="5">
                  <c:v>1095.1590112016358</c:v>
                </c:pt>
                <c:pt idx="6">
                  <c:v>1528.7098009716847</c:v>
                </c:pt>
                <c:pt idx="7">
                  <c:v>2102.10973765682</c:v>
                </c:pt>
              </c:numCache>
              <c:extLst>
                <c:ext xmlns:c15="http://schemas.microsoft.com/office/drawing/2012/chart" uri="{02D57815-91ED-43cb-92C2-25804820EDAC}">
                  <c15:fullRef>
                    <c15:sqref>Sheet1!$L$8:$L$23</c15:sqref>
                  </c15:fullRef>
                </c:ext>
              </c:extLst>
            </c:numRef>
          </c:val>
          <c:smooth val="0"/>
        </c:ser>
        <c:ser>
          <c:idx val="0"/>
          <c:order val="1"/>
          <c:tx>
            <c:strRef>
              <c:f>Sheet1!$A$3</c:f>
              <c:strCache>
                <c:ptCount val="1"/>
                <c:pt idx="0">
                  <c:v> 55A</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numRef>
              <c:f>(Sheet1!$A$8,Sheet1!$A$10,Sheet1!$A$12,Sheet1!$A$14,Sheet1!$A$16,Sheet1!$A$18,Sheet1!$A$20,Sheet1!$A$22)</c:f>
              <c:numCache>
                <c:formatCode>0.00</c:formatCode>
                <c:ptCount val="8"/>
                <c:pt idx="0">
                  <c:v>1</c:v>
                </c:pt>
                <c:pt idx="1">
                  <c:v>1.5</c:v>
                </c:pt>
                <c:pt idx="2">
                  <c:v>2</c:v>
                </c:pt>
                <c:pt idx="3">
                  <c:v>2.5</c:v>
                </c:pt>
                <c:pt idx="4">
                  <c:v>3</c:v>
                </c:pt>
                <c:pt idx="5">
                  <c:v>3.5</c:v>
                </c:pt>
                <c:pt idx="6">
                  <c:v>4</c:v>
                </c:pt>
                <c:pt idx="7">
                  <c:v>4.5</c:v>
                </c:pt>
              </c:numCache>
              <c:extLst>
                <c:ext xmlns:c15="http://schemas.microsoft.com/office/drawing/2012/chart" uri="{02D57815-91ED-43cb-92C2-25804820EDAC}">
                  <c15:fullRef>
                    <c15:sqref>Sheet1!$A$8:$A$23</c15:sqref>
                  </c15:fullRef>
                </c:ext>
              </c:extLst>
            </c:numRef>
          </c:cat>
          <c:val>
            <c:numRef>
              <c:f>(Sheet1!$C$8,Sheet1!$C$10,Sheet1!$C$12,Sheet1!$C$14,Sheet1!$C$16,Sheet1!$C$18,Sheet1!$C$20,Sheet1!$C$22)</c:f>
              <c:numCache>
                <c:formatCode>General</c:formatCode>
                <c:ptCount val="8"/>
                <c:pt idx="0">
                  <c:v>10.952691675834329</c:v>
                </c:pt>
                <c:pt idx="1">
                  <c:v>151.18176570365</c:v>
                </c:pt>
                <c:pt idx="2">
                  <c:v>303.24253437225309</c:v>
                </c:pt>
                <c:pt idx="3">
                  <c:v>526.48455848665708</c:v>
                </c:pt>
                <c:pt idx="4">
                  <c:v>914.43285428209606</c:v>
                </c:pt>
                <c:pt idx="5">
                  <c:v>1355.4922627297487</c:v>
                </c:pt>
                <c:pt idx="6">
                  <c:v>1869.7989208042561</c:v>
                </c:pt>
                <c:pt idx="7">
                  <c:v>2522.3945517332936</c:v>
                </c:pt>
              </c:numCache>
              <c:extLst>
                <c:ext xmlns:c15="http://schemas.microsoft.com/office/drawing/2012/chart" uri="{02D57815-91ED-43cb-92C2-25804820EDAC}">
                  <c15:fullRef>
                    <c15:sqref>Sheet1!$C$8:$C$23</c15:sqref>
                  </c15:fullRef>
                </c:ext>
              </c:extLst>
            </c:numRef>
          </c:val>
          <c:smooth val="0"/>
        </c:ser>
        <c:ser>
          <c:idx val="1"/>
          <c:order val="2"/>
          <c:tx>
            <c:strRef>
              <c:f>Sheet1!$D$3</c:f>
              <c:strCache>
                <c:ptCount val="1"/>
                <c:pt idx="0">
                  <c:v>70A</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strLit>
              <c:ptCount val="8"/>
              <c:pt idx="0">
                <c:v>1.00</c:v>
              </c:pt>
              <c:pt idx="1">
                <c:v>1.50</c:v>
              </c:pt>
              <c:pt idx="2">
                <c:v>2.00</c:v>
              </c:pt>
              <c:pt idx="3">
                <c:v>2.50</c:v>
              </c:pt>
              <c:pt idx="4">
                <c:v>3.00</c:v>
              </c:pt>
              <c:pt idx="5">
                <c:v>3.50</c:v>
              </c:pt>
              <c:pt idx="6">
                <c:v>4.00</c:v>
              </c:pt>
              <c:pt idx="7">
                <c:v>4.50</c:v>
              </c:pt>
              <c:extLst>
                <c:ext xmlns:c15="http://schemas.microsoft.com/office/drawing/2012/chart" uri="{02D57815-91ED-43cb-92C2-25804820EDAC}">
                  <c15:autoCat val="1"/>
                </c:ext>
              </c:extLst>
            </c:strLit>
          </c:cat>
          <c:val>
            <c:numRef>
              <c:f>(Sheet1!$F$8,Sheet1!$F$10,Sheet1!$F$12,Sheet1!$F$14,Sheet1!$F$16,Sheet1!$F$18,Sheet1!$F$20,Sheet1!$F$22)</c:f>
              <c:numCache>
                <c:formatCode>General</c:formatCode>
                <c:ptCount val="8"/>
                <c:pt idx="0">
                  <c:v>67.595552813831404</c:v>
                </c:pt>
                <c:pt idx="1">
                  <c:v>318.95667944903505</c:v>
                </c:pt>
                <c:pt idx="2">
                  <c:v>615.0457932727445</c:v>
                </c:pt>
                <c:pt idx="3">
                  <c:v>1013.0677777790647</c:v>
                </c:pt>
                <c:pt idx="4">
                  <c:v>1694.6053119582441</c:v>
                </c:pt>
                <c:pt idx="5">
                  <c:v>2446.4226177240275</c:v>
                </c:pt>
                <c:pt idx="6">
                  <c:v>3346.7217337947172</c:v>
                </c:pt>
                <c:pt idx="7">
                  <c:v>4523.5875551273457</c:v>
                </c:pt>
              </c:numCache>
              <c:extLst>
                <c:ext xmlns:c15="http://schemas.microsoft.com/office/drawing/2012/chart" uri="{02D57815-91ED-43cb-92C2-25804820EDAC}">
                  <c15:fullRef>
                    <c15:sqref>Sheet1!$F$8:$F$23</c15:sqref>
                  </c15:fullRef>
                </c:ext>
              </c:extLst>
            </c:numRef>
          </c:val>
          <c:smooth val="0"/>
        </c:ser>
        <c:ser>
          <c:idx val="2"/>
          <c:order val="3"/>
          <c:tx>
            <c:strRef>
              <c:f>Sheet1!$G$3</c:f>
              <c:strCache>
                <c:ptCount val="1"/>
                <c:pt idx="0">
                  <c:v>80A</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cat>
            <c:strLit>
              <c:ptCount val="8"/>
              <c:pt idx="0">
                <c:v>1.00</c:v>
              </c:pt>
              <c:pt idx="1">
                <c:v>1.50</c:v>
              </c:pt>
              <c:pt idx="2">
                <c:v>2.00</c:v>
              </c:pt>
              <c:pt idx="3">
                <c:v>2.50</c:v>
              </c:pt>
              <c:pt idx="4">
                <c:v>3.00</c:v>
              </c:pt>
              <c:pt idx="5">
                <c:v>3.50</c:v>
              </c:pt>
              <c:pt idx="6">
                <c:v>4.00</c:v>
              </c:pt>
              <c:pt idx="7">
                <c:v>4.50</c:v>
              </c:pt>
              <c:extLst>
                <c:ext xmlns:c15="http://schemas.microsoft.com/office/drawing/2012/chart" uri="{02D57815-91ED-43cb-92C2-25804820EDAC}">
                  <c15:autoCat val="1"/>
                </c:ext>
              </c:extLst>
            </c:strLit>
          </c:cat>
          <c:val>
            <c:numRef>
              <c:f>(Sheet1!$I$8,Sheet1!$I$10,Sheet1!$I$12,Sheet1!$I$14,Sheet1!$I$16,Sheet1!$I$18,Sheet1!$I$20,Sheet1!$I$22)</c:f>
              <c:numCache>
                <c:formatCode>General</c:formatCode>
                <c:ptCount val="8"/>
                <c:pt idx="0">
                  <c:v>221.65037680190594</c:v>
                </c:pt>
                <c:pt idx="1">
                  <c:v>795.52016417674781</c:v>
                </c:pt>
                <c:pt idx="2">
                  <c:v>1602.2920159227795</c:v>
                </c:pt>
                <c:pt idx="3">
                  <c:v>2039.5564246130477</c:v>
                </c:pt>
                <c:pt idx="4">
                  <c:v>3194.5620491914397</c:v>
                </c:pt>
                <c:pt idx="5">
                  <c:v>4187.7634607267955</c:v>
                </c:pt>
                <c:pt idx="6">
                  <c:v>5152.4231289295585</c:v>
                </c:pt>
                <c:pt idx="7">
                  <c:v>6348.9574846365458</c:v>
                </c:pt>
              </c:numCache>
              <c:extLst>
                <c:ext xmlns:c15="http://schemas.microsoft.com/office/drawing/2012/chart" uri="{02D57815-91ED-43cb-92C2-25804820EDAC}">
                  <c15:fullRef>
                    <c15:sqref>Sheet1!$I$8:$I$23</c15:sqref>
                  </c15:fullRef>
                </c:ext>
              </c:extLst>
            </c:numRef>
          </c:val>
          <c:smooth val="0"/>
        </c:ser>
        <c:dLbls>
          <c:showLegendKey val="0"/>
          <c:showVal val="0"/>
          <c:showCatName val="0"/>
          <c:showSerName val="0"/>
          <c:showPercent val="0"/>
          <c:showBubbleSize val="0"/>
        </c:dLbls>
        <c:marker val="1"/>
        <c:smooth val="0"/>
        <c:axId val="134977024"/>
        <c:axId val="134978560"/>
      </c:lineChart>
      <c:catAx>
        <c:axId val="134977024"/>
        <c:scaling>
          <c:orientation val="minMax"/>
        </c:scaling>
        <c:delete val="0"/>
        <c:axPos val="b"/>
        <c:numFmt formatCode="0.00" sourceLinked="1"/>
        <c:majorTickMark val="none"/>
        <c:minorTickMark val="none"/>
        <c:tickLblPos val="nextTo"/>
        <c:spPr>
          <a:noFill/>
          <a:ln w="9525" cap="flat" cmpd="sng" algn="ctr">
            <a:solidFill>
              <a:schemeClr val="lt1">
                <a:lumMod val="95000"/>
                <a:alpha val="10000"/>
              </a:schemeClr>
            </a:solidFill>
            <a:round/>
          </a:ln>
          <a:effectLst/>
        </c:spPr>
        <c:txPr>
          <a:bodyPr rot="-5400000" spcFirstLastPara="1" vertOverflow="ellipsis"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34978560"/>
        <c:crosses val="autoZero"/>
        <c:auto val="1"/>
        <c:lblAlgn val="ctr"/>
        <c:lblOffset val="100"/>
        <c:noMultiLvlLbl val="0"/>
      </c:catAx>
      <c:valAx>
        <c:axId val="134978560"/>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34977024"/>
        <c:crosses val="autoZero"/>
        <c:crossBetween val="between"/>
      </c:valAx>
      <c:spPr>
        <a:noFill/>
        <a:ln>
          <a:noFill/>
        </a:ln>
        <a:effectLst/>
      </c:spPr>
    </c:plotArea>
    <c:legend>
      <c:legendPos val="b"/>
      <c:layout>
        <c:manualLayout>
          <c:xMode val="edge"/>
          <c:yMode val="edge"/>
          <c:x val="0.20101371023434911"/>
          <c:y val="0.91192046171007324"/>
          <c:w val="0.58541160250433255"/>
          <c:h val="8.315204423104903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drawing1.xml><?xml version="1.0" encoding="utf-8"?>
<c:userShapes xmlns:c="http://schemas.openxmlformats.org/drawingml/2006/chart">
  <cdr:relSizeAnchor xmlns:cdr="http://schemas.openxmlformats.org/drawingml/2006/chartDrawing">
    <cdr:from>
      <cdr:x>0</cdr:x>
      <cdr:y>0.27083</cdr:y>
    </cdr:from>
    <cdr:to>
      <cdr:x>0.1875</cdr:x>
      <cdr:y>0.60417</cdr:y>
    </cdr:to>
    <cdr:sp macro="" textlink="">
      <cdr:nvSpPr>
        <cdr:cNvPr id="2" name="TextBox 1">
          <a:extLst xmlns:a="http://schemas.openxmlformats.org/drawingml/2006/main">
            <a:ext uri="{FF2B5EF4-FFF2-40B4-BE49-F238E27FC236}"/>
          </a:extLst>
        </cdr:cNvPr>
        <cdr:cNvSpPr txBox="1"/>
      </cdr:nvSpPr>
      <cdr:spPr>
        <a:xfrm xmlns:a="http://schemas.openxmlformats.org/drawingml/2006/main" rot="16200000">
          <a:off x="-70657" y="930150"/>
          <a:ext cx="1057871" cy="91655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800" dirty="0">
              <a:solidFill>
                <a:schemeClr val="bg1"/>
              </a:solidFill>
            </a:rPr>
            <a:t>Load in LBS</a:t>
          </a:r>
        </a:p>
        <a:p xmlns:a="http://schemas.openxmlformats.org/drawingml/2006/main">
          <a:endParaRPr lang="en-US" sz="1100" dirty="0">
            <a:solidFill>
              <a:schemeClr val="bg1"/>
            </a:solidFill>
          </a:endParaRPr>
        </a:p>
        <a:p xmlns:a="http://schemas.openxmlformats.org/drawingml/2006/main">
          <a:endParaRPr lang="en-US" sz="1100" dirty="0">
            <a:solidFill>
              <a:schemeClr val="bg1"/>
            </a:solidFill>
          </a:endParaRPr>
        </a:p>
      </cdr:txBody>
    </cdr:sp>
  </cdr:relSizeAnchor>
  <cdr:relSizeAnchor xmlns:cdr="http://schemas.openxmlformats.org/drawingml/2006/chartDrawing">
    <cdr:from>
      <cdr:x>0.39844</cdr:x>
      <cdr:y>0.82782</cdr:y>
    </cdr:from>
    <cdr:to>
      <cdr:x>0.81017</cdr:x>
      <cdr:y>0.94608</cdr:y>
    </cdr:to>
    <cdr:sp macro="" textlink="">
      <cdr:nvSpPr>
        <cdr:cNvPr id="3" name="TextBox 2">
          <a:extLst xmlns:a="http://schemas.openxmlformats.org/drawingml/2006/main">
            <a:ext uri="{FF2B5EF4-FFF2-40B4-BE49-F238E27FC236}"/>
          </a:extLst>
        </cdr:cNvPr>
        <cdr:cNvSpPr txBox="1"/>
      </cdr:nvSpPr>
      <cdr:spPr>
        <a:xfrm xmlns:a="http://schemas.openxmlformats.org/drawingml/2006/main">
          <a:off x="1611431" y="2133600"/>
          <a:ext cx="1665169" cy="304800"/>
        </a:xfrm>
        <a:prstGeom xmlns:a="http://schemas.openxmlformats.org/drawingml/2006/main" prst="rect">
          <a:avLst/>
        </a:prstGeom>
      </cdr:spPr>
      <cdr:txBody>
        <a:bodyPr xmlns:a="http://schemas.openxmlformats.org/drawingml/2006/main" vertOverflow="clip" wrap="none" rtlCol="0" anchor="b"/>
        <a:lstStyle xmlns:a="http://schemas.openxmlformats.org/drawingml/2006/main"/>
        <a:p xmlns:a="http://schemas.openxmlformats.org/drawingml/2006/main">
          <a:r>
            <a:rPr lang="en-US" sz="800" dirty="0">
              <a:solidFill>
                <a:schemeClr val="bg1"/>
              </a:solidFill>
            </a:rPr>
            <a:t>Travel</a:t>
          </a:r>
          <a:r>
            <a:rPr lang="en-US" sz="800" baseline="0" dirty="0">
              <a:solidFill>
                <a:schemeClr val="bg1"/>
              </a:solidFill>
            </a:rPr>
            <a:t> in mm</a:t>
          </a:r>
        </a:p>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7BDDA7-DC60-4032-8395-F39A14CB1760}" type="datetimeFigureOut">
              <a:rPr lang="en-US" smtClean="0"/>
              <a:t>5/8/2017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3B533-957E-4A7C-B0B0-85074E89639C}" type="slidenum">
              <a:rPr lang="en-US" smtClean="0"/>
              <a:t>‹#›</a:t>
            </a:fld>
            <a:endParaRPr lang="en-US" dirty="0"/>
          </a:p>
        </p:txBody>
      </p:sp>
    </p:spTree>
    <p:extLst>
      <p:ext uri="{BB962C8B-B14F-4D97-AF65-F5344CB8AC3E}">
        <p14:creationId xmlns:p14="http://schemas.microsoft.com/office/powerpoint/2010/main" val="1086989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7BDDA7-DC60-4032-8395-F39A14CB1760}" type="datetimeFigureOut">
              <a:rPr lang="en-US" smtClean="0"/>
              <a:t>5/8/2017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3B533-957E-4A7C-B0B0-85074E89639C}" type="slidenum">
              <a:rPr lang="en-US" smtClean="0"/>
              <a:t>‹#›</a:t>
            </a:fld>
            <a:endParaRPr lang="en-US" dirty="0"/>
          </a:p>
        </p:txBody>
      </p:sp>
    </p:spTree>
    <p:extLst>
      <p:ext uri="{BB962C8B-B14F-4D97-AF65-F5344CB8AC3E}">
        <p14:creationId xmlns:p14="http://schemas.microsoft.com/office/powerpoint/2010/main" val="49420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7BDDA7-DC60-4032-8395-F39A14CB1760}" type="datetimeFigureOut">
              <a:rPr lang="en-US" smtClean="0"/>
              <a:t>5/8/2017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3B533-957E-4A7C-B0B0-85074E89639C}" type="slidenum">
              <a:rPr lang="en-US" smtClean="0"/>
              <a:t>‹#›</a:t>
            </a:fld>
            <a:endParaRPr lang="en-US" dirty="0"/>
          </a:p>
        </p:txBody>
      </p:sp>
    </p:spTree>
    <p:extLst>
      <p:ext uri="{BB962C8B-B14F-4D97-AF65-F5344CB8AC3E}">
        <p14:creationId xmlns:p14="http://schemas.microsoft.com/office/powerpoint/2010/main" val="1919754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7BDDA7-DC60-4032-8395-F39A14CB1760}" type="datetimeFigureOut">
              <a:rPr lang="en-US" smtClean="0"/>
              <a:t>5/8/2017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3B533-957E-4A7C-B0B0-85074E89639C}" type="slidenum">
              <a:rPr lang="en-US" smtClean="0"/>
              <a:t>‹#›</a:t>
            </a:fld>
            <a:endParaRPr lang="en-US" dirty="0"/>
          </a:p>
        </p:txBody>
      </p:sp>
    </p:spTree>
    <p:extLst>
      <p:ext uri="{BB962C8B-B14F-4D97-AF65-F5344CB8AC3E}">
        <p14:creationId xmlns:p14="http://schemas.microsoft.com/office/powerpoint/2010/main" val="3695576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7BDDA7-DC60-4032-8395-F39A14CB1760}" type="datetimeFigureOut">
              <a:rPr lang="en-US" smtClean="0"/>
              <a:t>5/8/2017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3B533-957E-4A7C-B0B0-85074E89639C}" type="slidenum">
              <a:rPr lang="en-US" smtClean="0"/>
              <a:t>‹#›</a:t>
            </a:fld>
            <a:endParaRPr lang="en-US" dirty="0"/>
          </a:p>
        </p:txBody>
      </p:sp>
    </p:spTree>
    <p:extLst>
      <p:ext uri="{BB962C8B-B14F-4D97-AF65-F5344CB8AC3E}">
        <p14:creationId xmlns:p14="http://schemas.microsoft.com/office/powerpoint/2010/main" val="4221890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7BDDA7-DC60-4032-8395-F39A14CB1760}" type="datetimeFigureOut">
              <a:rPr lang="en-US" smtClean="0"/>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B3B533-957E-4A7C-B0B0-85074E89639C}" type="slidenum">
              <a:rPr lang="en-US" smtClean="0"/>
              <a:t>‹#›</a:t>
            </a:fld>
            <a:endParaRPr lang="en-US" dirty="0"/>
          </a:p>
        </p:txBody>
      </p:sp>
    </p:spTree>
    <p:extLst>
      <p:ext uri="{BB962C8B-B14F-4D97-AF65-F5344CB8AC3E}">
        <p14:creationId xmlns:p14="http://schemas.microsoft.com/office/powerpoint/2010/main" val="146659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7BDDA7-DC60-4032-8395-F39A14CB1760}" type="datetimeFigureOut">
              <a:rPr lang="en-US" smtClean="0"/>
              <a:t>5/8/2017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B3B533-957E-4A7C-B0B0-85074E89639C}" type="slidenum">
              <a:rPr lang="en-US" smtClean="0"/>
              <a:t>‹#›</a:t>
            </a:fld>
            <a:endParaRPr lang="en-US" dirty="0"/>
          </a:p>
        </p:txBody>
      </p:sp>
    </p:spTree>
    <p:extLst>
      <p:ext uri="{BB962C8B-B14F-4D97-AF65-F5344CB8AC3E}">
        <p14:creationId xmlns:p14="http://schemas.microsoft.com/office/powerpoint/2010/main" val="1318696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7BDDA7-DC60-4032-8395-F39A14CB1760}" type="datetimeFigureOut">
              <a:rPr lang="en-US" smtClean="0"/>
              <a:t>5/8/2017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1B3B533-957E-4A7C-B0B0-85074E89639C}" type="slidenum">
              <a:rPr lang="en-US" smtClean="0"/>
              <a:t>‹#›</a:t>
            </a:fld>
            <a:endParaRPr lang="en-US" dirty="0"/>
          </a:p>
        </p:txBody>
      </p:sp>
    </p:spTree>
    <p:extLst>
      <p:ext uri="{BB962C8B-B14F-4D97-AF65-F5344CB8AC3E}">
        <p14:creationId xmlns:p14="http://schemas.microsoft.com/office/powerpoint/2010/main" val="511192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7BDDA7-DC60-4032-8395-F39A14CB1760}" type="datetimeFigureOut">
              <a:rPr lang="en-US" smtClean="0"/>
              <a:t>5/8/2017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1B3B533-957E-4A7C-B0B0-85074E89639C}" type="slidenum">
              <a:rPr lang="en-US" smtClean="0"/>
              <a:t>‹#›</a:t>
            </a:fld>
            <a:endParaRPr lang="en-US" dirty="0"/>
          </a:p>
        </p:txBody>
      </p:sp>
    </p:spTree>
    <p:extLst>
      <p:ext uri="{BB962C8B-B14F-4D97-AF65-F5344CB8AC3E}">
        <p14:creationId xmlns:p14="http://schemas.microsoft.com/office/powerpoint/2010/main" val="3509484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BDDA7-DC60-4032-8395-F39A14CB1760}" type="datetimeFigureOut">
              <a:rPr lang="en-US" smtClean="0"/>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B3B533-957E-4A7C-B0B0-85074E89639C}" type="slidenum">
              <a:rPr lang="en-US" smtClean="0"/>
              <a:t>‹#›</a:t>
            </a:fld>
            <a:endParaRPr lang="en-US" dirty="0"/>
          </a:p>
        </p:txBody>
      </p:sp>
    </p:spTree>
    <p:extLst>
      <p:ext uri="{BB962C8B-B14F-4D97-AF65-F5344CB8AC3E}">
        <p14:creationId xmlns:p14="http://schemas.microsoft.com/office/powerpoint/2010/main" val="374424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BDDA7-DC60-4032-8395-F39A14CB1760}" type="datetimeFigureOut">
              <a:rPr lang="en-US" smtClean="0"/>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B3B533-957E-4A7C-B0B0-85074E89639C}" type="slidenum">
              <a:rPr lang="en-US" smtClean="0"/>
              <a:t>‹#›</a:t>
            </a:fld>
            <a:endParaRPr lang="en-US" dirty="0"/>
          </a:p>
        </p:txBody>
      </p:sp>
    </p:spTree>
    <p:extLst>
      <p:ext uri="{BB962C8B-B14F-4D97-AF65-F5344CB8AC3E}">
        <p14:creationId xmlns:p14="http://schemas.microsoft.com/office/powerpoint/2010/main" val="2214982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7BDDA7-DC60-4032-8395-F39A14CB1760}" type="datetimeFigureOut">
              <a:rPr lang="en-US" smtClean="0"/>
              <a:t>5/8/2017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3B533-957E-4A7C-B0B0-85074E89639C}" type="slidenum">
              <a:rPr lang="en-US" smtClean="0"/>
              <a:t>‹#›</a:t>
            </a:fld>
            <a:endParaRPr lang="en-US" dirty="0"/>
          </a:p>
        </p:txBody>
      </p:sp>
    </p:spTree>
    <p:extLst>
      <p:ext uri="{BB962C8B-B14F-4D97-AF65-F5344CB8AC3E}">
        <p14:creationId xmlns:p14="http://schemas.microsoft.com/office/powerpoint/2010/main" val="2417063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oleObject" Target="../embeddings/oleObject1.bin"/><Relationship Id="rId7"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hyperlink" Target="http://www.wegumanufacturing.com/" TargetMode="External"/><Relationship Id="rId5" Type="http://schemas.openxmlformats.org/officeDocument/2006/relationships/hyperlink" Target="mailto:sales@wegucanada.com" TargetMode="Externa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948218448"/>
              </p:ext>
            </p:extLst>
          </p:nvPr>
        </p:nvGraphicFramePr>
        <p:xfrm>
          <a:off x="152400" y="228600"/>
          <a:ext cx="1934308" cy="762000"/>
        </p:xfrm>
        <a:graphic>
          <a:graphicData uri="http://schemas.openxmlformats.org/presentationml/2006/ole">
            <mc:AlternateContent xmlns:mc="http://schemas.openxmlformats.org/markup-compatibility/2006">
              <mc:Choice xmlns:v="urn:schemas-microsoft-com:vml" Requires="v">
                <p:oleObj spid="_x0000_s1061" name="Picture" r:id="rId3" imgW="1939159" imgH="770934" progId="StaticMetafile">
                  <p:embed/>
                </p:oleObj>
              </mc:Choice>
              <mc:Fallback>
                <p:oleObj name="Picture" r:id="rId3" imgW="1939159" imgH="770934" progId="StaticMetafil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28600"/>
                        <a:ext cx="1934308" cy="762000"/>
                      </a:xfrm>
                      <a:prstGeom prst="rect">
                        <a:avLst/>
                      </a:prstGeom>
                      <a:noFill/>
                    </p:spPr>
                  </p:pic>
                </p:oleObj>
              </mc:Fallback>
            </mc:AlternateContent>
          </a:graphicData>
        </a:graphic>
      </p:graphicFrame>
      <p:sp>
        <p:nvSpPr>
          <p:cNvPr id="6" name="TextBox 5"/>
          <p:cNvSpPr txBox="1"/>
          <p:nvPr/>
        </p:nvSpPr>
        <p:spPr>
          <a:xfrm>
            <a:off x="3886200" y="207818"/>
            <a:ext cx="4191000" cy="584775"/>
          </a:xfrm>
          <a:prstGeom prst="rect">
            <a:avLst/>
          </a:prstGeom>
          <a:noFill/>
        </p:spPr>
        <p:txBody>
          <a:bodyPr wrap="square" rtlCol="0">
            <a:spAutoFit/>
          </a:bodyPr>
          <a:lstStyle/>
          <a:p>
            <a:r>
              <a:rPr lang="en-US" sz="3200" dirty="0" smtClean="0"/>
              <a:t>Ribbed Pad Isolator</a:t>
            </a:r>
            <a:endParaRPr lang="en-US" sz="3200" dirty="0"/>
          </a:p>
        </p:txBody>
      </p:sp>
      <p:sp>
        <p:nvSpPr>
          <p:cNvPr id="7" name="TextBox 6"/>
          <p:cNvSpPr txBox="1"/>
          <p:nvPr/>
        </p:nvSpPr>
        <p:spPr>
          <a:xfrm>
            <a:off x="3886200" y="838200"/>
            <a:ext cx="4800600" cy="2677656"/>
          </a:xfrm>
          <a:prstGeom prst="rect">
            <a:avLst/>
          </a:prstGeom>
          <a:noFill/>
        </p:spPr>
        <p:txBody>
          <a:bodyPr wrap="square" rtlCol="0">
            <a:spAutoFit/>
          </a:bodyPr>
          <a:lstStyle/>
          <a:p>
            <a:pPr algn="ctr"/>
            <a:r>
              <a:rPr lang="en-US" sz="2400" b="1" dirty="0" smtClean="0"/>
              <a:t>Ribbed Pads</a:t>
            </a:r>
          </a:p>
          <a:p>
            <a:r>
              <a:rPr lang="en-US" sz="2400" dirty="0"/>
              <a:t> </a:t>
            </a:r>
            <a:r>
              <a:rPr lang="en-US" sz="2000" dirty="0" smtClean="0"/>
              <a:t>The 90 degree crossing design of the ribs on top and bottom surface of these pads will help to dissipate the mechanical and noise vibrations very effectively.  The dampening effect resulting will eliminate the stress and noise vibration from the machinery to the surrounding fixtures.</a:t>
            </a:r>
            <a:endParaRPr lang="en-US" sz="2000" dirty="0"/>
          </a:p>
        </p:txBody>
      </p:sp>
      <p:sp>
        <p:nvSpPr>
          <p:cNvPr id="8" name="TextBox 7"/>
          <p:cNvSpPr txBox="1"/>
          <p:nvPr/>
        </p:nvSpPr>
        <p:spPr>
          <a:xfrm>
            <a:off x="38100" y="4411920"/>
            <a:ext cx="5562600" cy="2154436"/>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Pads are 3/8” (9.5mm) thick</a:t>
            </a:r>
          </a:p>
          <a:p>
            <a:pPr marL="285750" indent="-285750">
              <a:buFont typeface="Arial" panose="020B0604020202020204" pitchFamily="34" charset="0"/>
              <a:buChar char="•"/>
            </a:pPr>
            <a:r>
              <a:rPr lang="en-US" sz="1400" dirty="0" smtClean="0"/>
              <a:t>Shore A hardness  ranges from 40 to 80  </a:t>
            </a:r>
          </a:p>
          <a:p>
            <a:r>
              <a:rPr lang="en-US" sz="1400" dirty="0"/>
              <a:t> </a:t>
            </a:r>
            <a:r>
              <a:rPr lang="en-US" sz="1400" dirty="0" smtClean="0"/>
              <a:t>      The shore hardness of the pad dictates the effectiveness</a:t>
            </a:r>
          </a:p>
          <a:p>
            <a:r>
              <a:rPr lang="en-US" sz="1400" dirty="0"/>
              <a:t> </a:t>
            </a:r>
            <a:r>
              <a:rPr lang="en-US" sz="1400" dirty="0" smtClean="0"/>
              <a:t>       of dampening</a:t>
            </a:r>
          </a:p>
          <a:p>
            <a:pPr marL="285750" indent="-285750">
              <a:buFont typeface="Arial" panose="020B0604020202020204" pitchFamily="34" charset="0"/>
              <a:buChar char="•"/>
            </a:pPr>
            <a:r>
              <a:rPr lang="en-US" sz="1400" dirty="0" smtClean="0"/>
              <a:t>Materials Natural Rubber or Synthetic </a:t>
            </a:r>
            <a:r>
              <a:rPr lang="en-US" sz="1400" dirty="0" err="1" smtClean="0"/>
              <a:t>Polychloroprene</a:t>
            </a:r>
            <a:endParaRPr lang="en-US" sz="1400" dirty="0"/>
          </a:p>
          <a:p>
            <a:r>
              <a:rPr lang="en-US" sz="1400" dirty="0"/>
              <a:t> </a:t>
            </a:r>
            <a:r>
              <a:rPr lang="en-US" sz="1400" dirty="0" smtClean="0"/>
              <a:t>      </a:t>
            </a:r>
            <a:r>
              <a:rPr lang="en-US" sz="1400" dirty="0" err="1" smtClean="0"/>
              <a:t>Polychloroprene</a:t>
            </a:r>
            <a:r>
              <a:rPr lang="en-US" sz="1400" dirty="0" smtClean="0"/>
              <a:t> is used where flame and grease resistance</a:t>
            </a:r>
          </a:p>
          <a:p>
            <a:pPr marL="285750" indent="-285750">
              <a:buFont typeface="Arial" panose="020B0604020202020204" pitchFamily="34" charset="0"/>
              <a:buChar char="•"/>
            </a:pPr>
            <a:r>
              <a:rPr lang="en-US" sz="1400" dirty="0" smtClean="0"/>
              <a:t>Easily </a:t>
            </a:r>
            <a:r>
              <a:rPr lang="en-US" sz="1400" dirty="0"/>
              <a:t>cut to size with a sharp utility </a:t>
            </a:r>
            <a:r>
              <a:rPr lang="en-US" sz="1400" dirty="0" smtClean="0"/>
              <a:t>knife</a:t>
            </a:r>
            <a:endParaRPr lang="en-US" sz="1400"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p:txBody>
      </p:sp>
      <p:sp>
        <p:nvSpPr>
          <p:cNvPr id="9" name="TextBox 8"/>
          <p:cNvSpPr txBox="1"/>
          <p:nvPr/>
        </p:nvSpPr>
        <p:spPr>
          <a:xfrm>
            <a:off x="533400" y="6477000"/>
            <a:ext cx="9220200" cy="276999"/>
          </a:xfrm>
          <a:prstGeom prst="rect">
            <a:avLst/>
          </a:prstGeom>
          <a:noFill/>
        </p:spPr>
        <p:txBody>
          <a:bodyPr wrap="square" rtlCol="0">
            <a:spAutoFit/>
          </a:bodyPr>
          <a:lstStyle/>
          <a:p>
            <a:r>
              <a:rPr lang="en-US" sz="1200" dirty="0" smtClean="0"/>
              <a:t>WEGU MANUFACTURING INC 1707 Harbour St. Whitby 905-668-2359 </a:t>
            </a:r>
            <a:r>
              <a:rPr lang="en-US" sz="1200" dirty="0" smtClean="0">
                <a:hlinkClick r:id="rId5"/>
              </a:rPr>
              <a:t>sales@wegucanada.com</a:t>
            </a:r>
            <a:r>
              <a:rPr lang="en-US" sz="1200" dirty="0" smtClean="0"/>
              <a:t>  </a:t>
            </a:r>
            <a:r>
              <a:rPr lang="en-US" sz="1200" dirty="0" smtClean="0">
                <a:hlinkClick r:id="rId6"/>
              </a:rPr>
              <a:t>www.wegumanufacturing.com</a:t>
            </a:r>
            <a:r>
              <a:rPr lang="en-US" sz="1200" dirty="0" smtClean="0"/>
              <a:t> </a:t>
            </a:r>
            <a:endParaRPr lang="en-US" sz="1200" dirty="0"/>
          </a:p>
        </p:txBody>
      </p:sp>
      <p:pic>
        <p:nvPicPr>
          <p:cNvPr id="1045" name="Picture 21" descr="G:\SHARE\Sales\Blog Papers\Blogs\Ribbed Pads\20170404_085436.jp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20416" t="3148" r="6458" b="3148"/>
          <a:stretch/>
        </p:blipFill>
        <p:spPr bwMode="auto">
          <a:xfrm>
            <a:off x="156875" y="1295400"/>
            <a:ext cx="3576925" cy="257823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Chart 12"/>
          <p:cNvGraphicFramePr>
            <a:graphicFrameLocks/>
          </p:cNvGraphicFramePr>
          <p:nvPr>
            <p:extLst>
              <p:ext uri="{D42A27DB-BD31-4B8C-83A1-F6EECF244321}">
                <p14:modId xmlns:p14="http://schemas.microsoft.com/office/powerpoint/2010/main" val="3111705128"/>
              </p:ext>
            </p:extLst>
          </p:nvPr>
        </p:nvGraphicFramePr>
        <p:xfrm>
          <a:off x="4800600" y="3658223"/>
          <a:ext cx="4044351" cy="2577375"/>
        </p:xfrm>
        <a:graphic>
          <a:graphicData uri="http://schemas.openxmlformats.org/drawingml/2006/chart">
            <c:chart xmlns:c="http://schemas.openxmlformats.org/drawingml/2006/chart" xmlns:r="http://schemas.openxmlformats.org/officeDocument/2006/relationships" r:id="rId8"/>
          </a:graphicData>
        </a:graphic>
      </p:graphicFrame>
      <p:sp>
        <p:nvSpPr>
          <p:cNvPr id="14" name="TextBox 1"/>
          <p:cNvSpPr txBox="1"/>
          <p:nvPr/>
        </p:nvSpPr>
        <p:spPr>
          <a:xfrm>
            <a:off x="5992586" y="3670923"/>
            <a:ext cx="1495025" cy="4054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CA" sz="2000" b="1">
                <a:solidFill>
                  <a:schemeClr val="bg1"/>
                </a:solidFill>
              </a:rPr>
              <a:t>Ribbed Pads</a:t>
            </a:r>
          </a:p>
        </p:txBody>
      </p:sp>
    </p:spTree>
    <p:extLst>
      <p:ext uri="{BB962C8B-B14F-4D97-AF65-F5344CB8AC3E}">
        <p14:creationId xmlns:p14="http://schemas.microsoft.com/office/powerpoint/2010/main" val="232198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77</Words>
  <Application>Microsoft Office PowerPoint</Application>
  <PresentationFormat>On-screen Show (4:3)</PresentationFormat>
  <Paragraphs>14</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Picture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Fuller</dc:creator>
  <cp:lastModifiedBy>Mark Fuller</cp:lastModifiedBy>
  <cp:revision>24</cp:revision>
  <cp:lastPrinted>2017-05-05T21:11:00Z</cp:lastPrinted>
  <dcterms:created xsi:type="dcterms:W3CDTF">2015-11-20T19:21:33Z</dcterms:created>
  <dcterms:modified xsi:type="dcterms:W3CDTF">2017-05-08T14:25:00Z</dcterms:modified>
</cp:coreProperties>
</file>