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>
      <p:cViewPr>
        <p:scale>
          <a:sx n="75" d="100"/>
          <a:sy n="75" d="100"/>
        </p:scale>
        <p:origin x="-12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31187859759289"/>
          <c:y val="4.3701759502284436E-2"/>
          <c:w val="0.80324458069115001"/>
          <c:h val="0.72650140954602893"/>
        </c:manualLayout>
      </c:layout>
      <c:lineChart>
        <c:grouping val="standard"/>
        <c:varyColors val="0"/>
        <c:ser>
          <c:idx val="1"/>
          <c:order val="0"/>
          <c:tx>
            <c:strRef>
              <c:f>Sheet1!$A$34</c:f>
              <c:strCache>
                <c:ptCount val="1"/>
                <c:pt idx="0">
                  <c:v> 48A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Sheet1!$J$39:$J$47</c:f>
              <c:numCache>
                <c:formatCode>0.00</c:formatCode>
                <c:ptCount val="9"/>
                <c:pt idx="0">
                  <c:v>1</c:v>
                </c:pt>
                <c:pt idx="1">
                  <c:v>1.25</c:v>
                </c:pt>
                <c:pt idx="2">
                  <c:v>1.5</c:v>
                </c:pt>
                <c:pt idx="3">
                  <c:v>1.75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2.75</c:v>
                </c:pt>
                <c:pt idx="8">
                  <c:v>3</c:v>
                </c:pt>
              </c:numCache>
            </c:numRef>
          </c:cat>
          <c:val>
            <c:numRef>
              <c:f>Sheet1!$C$39:$C$47</c:f>
              <c:numCache>
                <c:formatCode>General</c:formatCode>
                <c:ptCount val="9"/>
                <c:pt idx="0">
                  <c:v>452.24140524477929</c:v>
                </c:pt>
                <c:pt idx="1">
                  <c:v>838.46541645167861</c:v>
                </c:pt>
                <c:pt idx="2">
                  <c:v>1207.1790591316746</c:v>
                </c:pt>
                <c:pt idx="3">
                  <c:v>1696.2554095957776</c:v>
                </c:pt>
                <c:pt idx="4">
                  <c:v>2271.9798707457762</c:v>
                </c:pt>
                <c:pt idx="5">
                  <c:v>2892.3873572957914</c:v>
                </c:pt>
                <c:pt idx="6">
                  <c:v>3666.4090423066928</c:v>
                </c:pt>
                <c:pt idx="7">
                  <c:v>4831.054249528107</c:v>
                </c:pt>
                <c:pt idx="8">
                  <c:v>6339.1243414940791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Sheet1!$D$34</c:f>
              <c:strCache>
                <c:ptCount val="1"/>
                <c:pt idx="0">
                  <c:v>50A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Sheet1!$J$39:$J$47</c:f>
              <c:numCache>
                <c:formatCode>0.00</c:formatCode>
                <c:ptCount val="9"/>
                <c:pt idx="0">
                  <c:v>1</c:v>
                </c:pt>
                <c:pt idx="1">
                  <c:v>1.25</c:v>
                </c:pt>
                <c:pt idx="2">
                  <c:v>1.5</c:v>
                </c:pt>
                <c:pt idx="3">
                  <c:v>1.75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2.75</c:v>
                </c:pt>
                <c:pt idx="8">
                  <c:v>3</c:v>
                </c:pt>
              </c:numCache>
            </c:numRef>
          </c:cat>
          <c:val>
            <c:numRef>
              <c:f>Sheet1!$F$39:$F$47</c:f>
              <c:numCache>
                <c:formatCode>General</c:formatCode>
                <c:ptCount val="9"/>
                <c:pt idx="0">
                  <c:v>239.25066890578668</c:v>
                </c:pt>
                <c:pt idx="1">
                  <c:v>719.01992915273991</c:v>
                </c:pt>
                <c:pt idx="2">
                  <c:v>1097.5981882271449</c:v>
                </c:pt>
                <c:pt idx="3">
                  <c:v>1565.1738114359771</c:v>
                </c:pt>
                <c:pt idx="4">
                  <c:v>2011.2127379587475</c:v>
                </c:pt>
                <c:pt idx="5">
                  <c:v>2577.1422734864946</c:v>
                </c:pt>
                <c:pt idx="6">
                  <c:v>3182.6831446727392</c:v>
                </c:pt>
                <c:pt idx="7">
                  <c:v>4038.3599337578717</c:v>
                </c:pt>
                <c:pt idx="8">
                  <c:v>5125.5045061614064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Sheet1!$G$34</c:f>
              <c:strCache>
                <c:ptCount val="1"/>
                <c:pt idx="0">
                  <c:v>60A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Sheet1!$J$39:$J$47</c:f>
              <c:numCache>
                <c:formatCode>0.00</c:formatCode>
                <c:ptCount val="9"/>
                <c:pt idx="0">
                  <c:v>1</c:v>
                </c:pt>
                <c:pt idx="1">
                  <c:v>1.25</c:v>
                </c:pt>
                <c:pt idx="2">
                  <c:v>1.5</c:v>
                </c:pt>
                <c:pt idx="3">
                  <c:v>1.75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2.75</c:v>
                </c:pt>
                <c:pt idx="8">
                  <c:v>3</c:v>
                </c:pt>
              </c:numCache>
            </c:numRef>
          </c:cat>
          <c:val>
            <c:numRef>
              <c:f>Sheet1!$I$39:$I$47</c:f>
              <c:numCache>
                <c:formatCode>General</c:formatCode>
                <c:ptCount val="9"/>
                <c:pt idx="0">
                  <c:v>855.74423176786547</c:v>
                </c:pt>
                <c:pt idx="1">
                  <c:v>1372.7485971516915</c:v>
                </c:pt>
                <c:pt idx="2">
                  <c:v>1939.233410767273</c:v>
                </c:pt>
                <c:pt idx="3">
                  <c:v>2599.3106833008214</c:v>
                </c:pt>
                <c:pt idx="4">
                  <c:v>3199.4156742587884</c:v>
                </c:pt>
                <c:pt idx="5">
                  <c:v>3924.0400903466384</c:v>
                </c:pt>
                <c:pt idx="6">
                  <c:v>4653.0797540640733</c:v>
                </c:pt>
                <c:pt idx="7">
                  <c:v>5570.0034914284406</c:v>
                </c:pt>
                <c:pt idx="8">
                  <c:v>6465.8963522272434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Sheet1!$J$34</c:f>
              <c:strCache>
                <c:ptCount val="1"/>
                <c:pt idx="0">
                  <c:v>75A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Sheet1!$J$39:$J$47</c:f>
              <c:numCache>
                <c:formatCode>0.00</c:formatCode>
                <c:ptCount val="9"/>
                <c:pt idx="0">
                  <c:v>1</c:v>
                </c:pt>
                <c:pt idx="1">
                  <c:v>1.25</c:v>
                </c:pt>
                <c:pt idx="2">
                  <c:v>1.5</c:v>
                </c:pt>
                <c:pt idx="3">
                  <c:v>1.75</c:v>
                </c:pt>
                <c:pt idx="4">
                  <c:v>2</c:v>
                </c:pt>
                <c:pt idx="5">
                  <c:v>2.25</c:v>
                </c:pt>
                <c:pt idx="6">
                  <c:v>2.5</c:v>
                </c:pt>
                <c:pt idx="7">
                  <c:v>2.75</c:v>
                </c:pt>
                <c:pt idx="8">
                  <c:v>3</c:v>
                </c:pt>
              </c:numCache>
            </c:numRef>
          </c:cat>
          <c:val>
            <c:numRef>
              <c:f>Sheet1!$L$39:$L$47</c:f>
              <c:numCache>
                <c:formatCode>General</c:formatCode>
                <c:ptCount val="9"/>
                <c:pt idx="0">
                  <c:v>1045.2761549629067</c:v>
                </c:pt>
                <c:pt idx="1">
                  <c:v>1919.7267388314738</c:v>
                </c:pt>
                <c:pt idx="2">
                  <c:v>2733.5733279961942</c:v>
                </c:pt>
                <c:pt idx="3">
                  <c:v>3575.3007222027236</c:v>
                </c:pt>
                <c:pt idx="4">
                  <c:v>4251.4540822103882</c:v>
                </c:pt>
                <c:pt idx="5">
                  <c:v>4988.0383340362177</c:v>
                </c:pt>
                <c:pt idx="6">
                  <c:v>5662.6315199833252</c:v>
                </c:pt>
                <c:pt idx="7">
                  <c:v>6426.2467990485293</c:v>
                </c:pt>
                <c:pt idx="8">
                  <c:v>7113.8406861371295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764608"/>
        <c:axId val="131766144"/>
      </c:lineChart>
      <c:catAx>
        <c:axId val="131764608"/>
        <c:scaling>
          <c:orientation val="minMax"/>
        </c:scaling>
        <c:delete val="0"/>
        <c:axPos val="b"/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66144"/>
        <c:crosses val="autoZero"/>
        <c:auto val="1"/>
        <c:lblAlgn val="ctr"/>
        <c:lblOffset val="100"/>
        <c:noMultiLvlLbl val="0"/>
      </c:catAx>
      <c:valAx>
        <c:axId val="13176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64608"/>
        <c:crosses val="autoZero"/>
        <c:crossBetween val="between"/>
        <c:minorUnit val="2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040782910231532"/>
          <c:y val="0.90847321254693481"/>
          <c:w val="0.66178242219840755"/>
          <c:h val="9.15267874530651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0.26297</cdr:y>
    </cdr:from>
    <cdr:to>
      <cdr:x>0.18799</cdr:x>
      <cdr:y>0.59293</cdr:y>
    </cdr:to>
    <cdr:sp macro="" textlink="">
      <cdr:nvSpPr>
        <cdr:cNvPr id="2" name="TextBox 1">
          <a:extLst xmlns:a="http://schemas.openxmlformats.org/drawingml/2006/main">
            <a:ext uri="{FF2B5EF4-FFF2-40B4-BE49-F238E27FC236}"/>
          </a:extLst>
        </cdr:cNvPr>
        <cdr:cNvSpPr txBox="1"/>
      </cdr:nvSpPr>
      <cdr:spPr>
        <a:xfrm xmlns:a="http://schemas.openxmlformats.org/drawingml/2006/main" rot="16200000">
          <a:off x="-52899" y="864442"/>
          <a:ext cx="1018290" cy="912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chemeClr val="bg1"/>
              </a:solidFill>
            </a:rPr>
            <a:t>Load in LBS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0.40363</cdr:x>
      <cdr:y>0.84218</cdr:y>
    </cdr:from>
    <cdr:to>
      <cdr:x>0.8769</cdr:x>
      <cdr:y>0.95508</cdr:y>
    </cdr:to>
    <cdr:sp macro="" textlink="">
      <cdr:nvSpPr>
        <cdr:cNvPr id="3" name="TextBox 2">
          <a:extLst xmlns:a="http://schemas.openxmlformats.org/drawingml/2006/main">
            <a:ext uri="{FF2B5EF4-FFF2-40B4-BE49-F238E27FC236}"/>
          </a:extLst>
        </cdr:cNvPr>
        <cdr:cNvSpPr txBox="1"/>
      </cdr:nvSpPr>
      <cdr:spPr>
        <a:xfrm xmlns:a="http://schemas.openxmlformats.org/drawingml/2006/main">
          <a:off x="1444026" y="1972005"/>
          <a:ext cx="1693183" cy="26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b"/>
        <a:lstStyle xmlns:a="http://schemas.openxmlformats.org/drawingml/2006/main"/>
        <a:p xmlns:a="http://schemas.openxmlformats.org/drawingml/2006/main">
          <a:r>
            <a:rPr lang="en-US" sz="800" dirty="0">
              <a:solidFill>
                <a:schemeClr val="bg1"/>
              </a:solidFill>
            </a:rPr>
            <a:t>Travel</a:t>
          </a:r>
          <a:r>
            <a:rPr lang="en-US" sz="800" baseline="0" dirty="0">
              <a:solidFill>
                <a:schemeClr val="bg1"/>
              </a:solidFill>
            </a:rPr>
            <a:t> in mm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8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0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5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7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9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9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9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8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8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BDDA7-DC60-4032-8395-F39A14CB1760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6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wegumanufacturing.com/" TargetMode="External"/><Relationship Id="rId5" Type="http://schemas.openxmlformats.org/officeDocument/2006/relationships/hyperlink" Target="mailto:sales@wegucanada.com" TargetMode="Externa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218448"/>
              </p:ext>
            </p:extLst>
          </p:nvPr>
        </p:nvGraphicFramePr>
        <p:xfrm>
          <a:off x="152400" y="228600"/>
          <a:ext cx="193430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Picture" r:id="rId3" imgW="1939159" imgH="770934" progId="StaticMetafile">
                  <p:embed/>
                </p:oleObj>
              </mc:Choice>
              <mc:Fallback>
                <p:oleObj name="Picture" r:id="rId3" imgW="1939159" imgH="770934" progId="StaticMetafil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934308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20781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Waffle Pad Isolator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11430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Anti-vibration Waffle Pads</a:t>
            </a:r>
            <a:r>
              <a:rPr lang="en-US" sz="2400" dirty="0"/>
              <a:t> </a:t>
            </a:r>
            <a:endParaRPr lang="en-US" sz="2000" dirty="0" smtClean="0"/>
          </a:p>
          <a:p>
            <a:r>
              <a:rPr lang="en-US" sz="2000" dirty="0" smtClean="0"/>
              <a:t>The waffle design is used where the sound isolation in not critical.  The pads are used to isolate mechanical vibrations of the machinery to the surrounding fixtures. The </a:t>
            </a:r>
            <a:r>
              <a:rPr lang="en-US" sz="2000" dirty="0"/>
              <a:t>molded waffle design allows </a:t>
            </a:r>
            <a:r>
              <a:rPr lang="en-US" sz="2000"/>
              <a:t>for </a:t>
            </a:r>
            <a:r>
              <a:rPr lang="en-US" sz="2000" smtClean="0"/>
              <a:t>efficient </a:t>
            </a:r>
            <a:r>
              <a:rPr lang="en-US" sz="2000" dirty="0"/>
              <a:t>deflection without loss of stability.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" y="4359502"/>
            <a:ext cx="5562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Available in 2 thickness 5/16” (7.94mm) and 1/2” (12.7mm)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Shore A hardness  ranges from </a:t>
            </a:r>
            <a:r>
              <a:rPr lang="en-US" sz="1400" dirty="0" smtClean="0"/>
              <a:t>50 </a:t>
            </a:r>
            <a:r>
              <a:rPr lang="en-US" sz="1400" dirty="0"/>
              <a:t>to 80  </a:t>
            </a:r>
          </a:p>
          <a:p>
            <a:r>
              <a:rPr lang="en-US" sz="1400" dirty="0"/>
              <a:t>       The shore hardness of the pad dictates the effectiveness</a:t>
            </a:r>
          </a:p>
          <a:p>
            <a:r>
              <a:rPr lang="en-US" sz="1400" dirty="0"/>
              <a:t>        of </a:t>
            </a:r>
            <a:r>
              <a:rPr lang="en-US" sz="1400" dirty="0" smtClean="0"/>
              <a:t>dampening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Materials Natural Rubber or Synthetic </a:t>
            </a:r>
            <a:r>
              <a:rPr lang="en-US" sz="1400" dirty="0" err="1"/>
              <a:t>Polychloroprene</a:t>
            </a:r>
            <a:endParaRPr lang="en-US" sz="1400" dirty="0"/>
          </a:p>
          <a:p>
            <a:r>
              <a:rPr lang="en-US" sz="1400" dirty="0"/>
              <a:t>       </a:t>
            </a:r>
            <a:r>
              <a:rPr lang="en-US" sz="1400" dirty="0" err="1"/>
              <a:t>Polychloroprene</a:t>
            </a:r>
            <a:r>
              <a:rPr lang="en-US" sz="1400" dirty="0"/>
              <a:t> is used where flame and grease </a:t>
            </a:r>
            <a:r>
              <a:rPr lang="en-US" sz="1400" dirty="0" smtClean="0"/>
              <a:t>resistance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Easily </a:t>
            </a:r>
            <a:r>
              <a:rPr lang="en-US" sz="1400" dirty="0"/>
              <a:t>cut to size with a sharp utility knife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3400" y="6477000"/>
            <a:ext cx="922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WEGU MANUFACTURING INC 1707 Harbour St. Whitby 905-668-2359 </a:t>
            </a:r>
            <a:r>
              <a:rPr lang="en-US" sz="1200" dirty="0" smtClean="0">
                <a:hlinkClick r:id="rId5"/>
              </a:rPr>
              <a:t>sales@wegucanada.com</a:t>
            </a:r>
            <a:r>
              <a:rPr lang="en-US" sz="1200" dirty="0" smtClean="0"/>
              <a:t>  </a:t>
            </a:r>
            <a:r>
              <a:rPr lang="en-US" sz="1200" dirty="0" smtClean="0">
                <a:hlinkClick r:id="rId6"/>
              </a:rPr>
              <a:t>www.wegumanufacturing.com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1039" name="Picture 15" descr="G:\SHARE\Sales\Blog Papers\Blogs\Waffle Pads\20170330_101345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9" r="11666"/>
          <a:stretch/>
        </p:blipFill>
        <p:spPr bwMode="auto">
          <a:xfrm>
            <a:off x="228600" y="1384160"/>
            <a:ext cx="3397069" cy="257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864314"/>
              </p:ext>
            </p:extLst>
          </p:nvPr>
        </p:nvGraphicFramePr>
        <p:xfrm>
          <a:off x="5109174" y="3895395"/>
          <a:ext cx="3577626" cy="234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" name="TextBox 2"/>
          <p:cNvSpPr txBox="1"/>
          <p:nvPr/>
        </p:nvSpPr>
        <p:spPr>
          <a:xfrm>
            <a:off x="6262687" y="3954070"/>
            <a:ext cx="1459246" cy="4054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b="1">
                <a:solidFill>
                  <a:schemeClr val="bg1"/>
                </a:solidFill>
              </a:rPr>
              <a:t>Waffle Pads</a:t>
            </a:r>
          </a:p>
        </p:txBody>
      </p:sp>
    </p:spTree>
    <p:extLst>
      <p:ext uri="{BB962C8B-B14F-4D97-AF65-F5344CB8AC3E}">
        <p14:creationId xmlns:p14="http://schemas.microsoft.com/office/powerpoint/2010/main" val="2321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Picture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Fuller</dc:creator>
  <cp:lastModifiedBy>Mark Fuller</cp:lastModifiedBy>
  <cp:revision>19</cp:revision>
  <cp:lastPrinted>2017-05-05T21:04:27Z</cp:lastPrinted>
  <dcterms:created xsi:type="dcterms:W3CDTF">2015-11-20T19:21:33Z</dcterms:created>
  <dcterms:modified xsi:type="dcterms:W3CDTF">2017-05-08T14:25:29Z</dcterms:modified>
</cp:coreProperties>
</file>