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85" r:id="rId3"/>
    <p:sldId id="284" r:id="rId4"/>
    <p:sldId id="283" r:id="rId5"/>
    <p:sldId id="269" r:id="rId6"/>
    <p:sldId id="263" r:id="rId7"/>
    <p:sldId id="282" r:id="rId8"/>
    <p:sldId id="281" r:id="rId9"/>
    <p:sldId id="278" r:id="rId10"/>
    <p:sldId id="280" r:id="rId11"/>
    <p:sldId id="270" r:id="rId12"/>
    <p:sldId id="268" r:id="rId13"/>
    <p:sldId id="267" r:id="rId14"/>
    <p:sldId id="264" r:id="rId15"/>
    <p:sldId id="273" r:id="rId16"/>
    <p:sldId id="275" r:id="rId17"/>
    <p:sldId id="265" r:id="rId18"/>
    <p:sldId id="276" r:id="rId19"/>
    <p:sldId id="277"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20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81222CF-206D-4508-A3FB-1E76BF3C1887}" type="datetimeFigureOut">
              <a:rPr lang="en-CA" smtClean="0"/>
              <a:t>2020-04-13</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03F4543-4300-4160-9DD6-6E5E400AD5E3}" type="slidenum">
              <a:rPr lang="en-CA" smtClean="0"/>
              <a:t>‹#›</a:t>
            </a:fld>
            <a:endParaRPr lang="en-CA"/>
          </a:p>
        </p:txBody>
      </p:sp>
    </p:spTree>
    <p:extLst>
      <p:ext uri="{BB962C8B-B14F-4D97-AF65-F5344CB8AC3E}">
        <p14:creationId xmlns:p14="http://schemas.microsoft.com/office/powerpoint/2010/main" val="3192845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B56C51D1-AF44-486F-BB32-B271DC435F10}" type="datetimeFigureOut">
              <a:rPr lang="en-CA" smtClean="0"/>
              <a:t>2020-04-13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E7B77-AEBD-44F4-B5FC-6CBB31736512}" type="slidenum">
              <a:rPr lang="en-CA" smtClean="0"/>
              <a:t>‹#›</a:t>
            </a:fld>
            <a:endParaRPr lang="en-CA"/>
          </a:p>
        </p:txBody>
      </p:sp>
    </p:spTree>
    <p:extLst>
      <p:ext uri="{BB962C8B-B14F-4D97-AF65-F5344CB8AC3E}">
        <p14:creationId xmlns:p14="http://schemas.microsoft.com/office/powerpoint/2010/main" val="3810494798"/>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56C51D1-AF44-486F-BB32-B271DC435F10}" type="datetimeFigureOut">
              <a:rPr lang="en-CA" smtClean="0"/>
              <a:t>2020-04-13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E7B77-AEBD-44F4-B5FC-6CBB31736512}" type="slidenum">
              <a:rPr lang="en-CA" smtClean="0"/>
              <a:t>‹#›</a:t>
            </a:fld>
            <a:endParaRPr lang="en-CA"/>
          </a:p>
        </p:txBody>
      </p:sp>
    </p:spTree>
    <p:extLst>
      <p:ext uri="{BB962C8B-B14F-4D97-AF65-F5344CB8AC3E}">
        <p14:creationId xmlns:p14="http://schemas.microsoft.com/office/powerpoint/2010/main" val="1094293208"/>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56C51D1-AF44-486F-BB32-B271DC435F10}" type="datetimeFigureOut">
              <a:rPr lang="en-CA" smtClean="0"/>
              <a:t>2020-04-13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E7B77-AEBD-44F4-B5FC-6CBB31736512}" type="slidenum">
              <a:rPr lang="en-CA" smtClean="0"/>
              <a:t>‹#›</a:t>
            </a:fld>
            <a:endParaRPr lang="en-CA"/>
          </a:p>
        </p:txBody>
      </p:sp>
    </p:spTree>
    <p:extLst>
      <p:ext uri="{BB962C8B-B14F-4D97-AF65-F5344CB8AC3E}">
        <p14:creationId xmlns:p14="http://schemas.microsoft.com/office/powerpoint/2010/main" val="675986747"/>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56C51D1-AF44-486F-BB32-B271DC435F10}" type="datetimeFigureOut">
              <a:rPr lang="en-CA" smtClean="0"/>
              <a:t>2020-04-13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E7B77-AEBD-44F4-B5FC-6CBB31736512}" type="slidenum">
              <a:rPr lang="en-CA" smtClean="0"/>
              <a:t>‹#›</a:t>
            </a:fld>
            <a:endParaRPr lang="en-CA"/>
          </a:p>
        </p:txBody>
      </p:sp>
    </p:spTree>
    <p:extLst>
      <p:ext uri="{BB962C8B-B14F-4D97-AF65-F5344CB8AC3E}">
        <p14:creationId xmlns:p14="http://schemas.microsoft.com/office/powerpoint/2010/main" val="29396499"/>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6C51D1-AF44-486F-BB32-B271DC435F10}" type="datetimeFigureOut">
              <a:rPr lang="en-CA" smtClean="0"/>
              <a:t>2020-04-13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E7B77-AEBD-44F4-B5FC-6CBB31736512}" type="slidenum">
              <a:rPr lang="en-CA" smtClean="0"/>
              <a:t>‹#›</a:t>
            </a:fld>
            <a:endParaRPr lang="en-CA"/>
          </a:p>
        </p:txBody>
      </p:sp>
    </p:spTree>
    <p:extLst>
      <p:ext uri="{BB962C8B-B14F-4D97-AF65-F5344CB8AC3E}">
        <p14:creationId xmlns:p14="http://schemas.microsoft.com/office/powerpoint/2010/main" val="4173265386"/>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B56C51D1-AF44-486F-BB32-B271DC435F10}" type="datetimeFigureOut">
              <a:rPr lang="en-CA" smtClean="0"/>
              <a:t>2020-04-13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4E7B77-AEBD-44F4-B5FC-6CBB31736512}" type="slidenum">
              <a:rPr lang="en-CA" smtClean="0"/>
              <a:t>‹#›</a:t>
            </a:fld>
            <a:endParaRPr lang="en-CA"/>
          </a:p>
        </p:txBody>
      </p:sp>
    </p:spTree>
    <p:extLst>
      <p:ext uri="{BB962C8B-B14F-4D97-AF65-F5344CB8AC3E}">
        <p14:creationId xmlns:p14="http://schemas.microsoft.com/office/powerpoint/2010/main" val="980144028"/>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B56C51D1-AF44-486F-BB32-B271DC435F10}" type="datetimeFigureOut">
              <a:rPr lang="en-CA" smtClean="0"/>
              <a:t>2020-04-13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94E7B77-AEBD-44F4-B5FC-6CBB31736512}" type="slidenum">
              <a:rPr lang="en-CA" smtClean="0"/>
              <a:t>‹#›</a:t>
            </a:fld>
            <a:endParaRPr lang="en-CA"/>
          </a:p>
        </p:txBody>
      </p:sp>
    </p:spTree>
    <p:extLst>
      <p:ext uri="{BB962C8B-B14F-4D97-AF65-F5344CB8AC3E}">
        <p14:creationId xmlns:p14="http://schemas.microsoft.com/office/powerpoint/2010/main" val="1176722960"/>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B56C51D1-AF44-486F-BB32-B271DC435F10}" type="datetimeFigureOut">
              <a:rPr lang="en-CA" smtClean="0"/>
              <a:t>2020-04-13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94E7B77-AEBD-44F4-B5FC-6CBB31736512}" type="slidenum">
              <a:rPr lang="en-CA" smtClean="0"/>
              <a:t>‹#›</a:t>
            </a:fld>
            <a:endParaRPr lang="en-CA"/>
          </a:p>
        </p:txBody>
      </p:sp>
    </p:spTree>
    <p:extLst>
      <p:ext uri="{BB962C8B-B14F-4D97-AF65-F5344CB8AC3E}">
        <p14:creationId xmlns:p14="http://schemas.microsoft.com/office/powerpoint/2010/main" val="711832787"/>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C51D1-AF44-486F-BB32-B271DC435F10}" type="datetimeFigureOut">
              <a:rPr lang="en-CA" smtClean="0"/>
              <a:t>2020-04-13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94E7B77-AEBD-44F4-B5FC-6CBB31736512}" type="slidenum">
              <a:rPr lang="en-CA" smtClean="0"/>
              <a:t>‹#›</a:t>
            </a:fld>
            <a:endParaRPr lang="en-CA"/>
          </a:p>
        </p:txBody>
      </p:sp>
    </p:spTree>
    <p:extLst>
      <p:ext uri="{BB962C8B-B14F-4D97-AF65-F5344CB8AC3E}">
        <p14:creationId xmlns:p14="http://schemas.microsoft.com/office/powerpoint/2010/main" val="2362497878"/>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6C51D1-AF44-486F-BB32-B271DC435F10}" type="datetimeFigureOut">
              <a:rPr lang="en-CA" smtClean="0"/>
              <a:t>2020-04-13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4E7B77-AEBD-44F4-B5FC-6CBB31736512}" type="slidenum">
              <a:rPr lang="en-CA" smtClean="0"/>
              <a:t>‹#›</a:t>
            </a:fld>
            <a:endParaRPr lang="en-CA"/>
          </a:p>
        </p:txBody>
      </p:sp>
    </p:spTree>
    <p:extLst>
      <p:ext uri="{BB962C8B-B14F-4D97-AF65-F5344CB8AC3E}">
        <p14:creationId xmlns:p14="http://schemas.microsoft.com/office/powerpoint/2010/main" val="3743134215"/>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6C51D1-AF44-486F-BB32-B271DC435F10}" type="datetimeFigureOut">
              <a:rPr lang="en-CA" smtClean="0"/>
              <a:t>2020-04-13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4E7B77-AEBD-44F4-B5FC-6CBB31736512}" type="slidenum">
              <a:rPr lang="en-CA" smtClean="0"/>
              <a:t>‹#›</a:t>
            </a:fld>
            <a:endParaRPr lang="en-CA"/>
          </a:p>
        </p:txBody>
      </p:sp>
    </p:spTree>
    <p:extLst>
      <p:ext uri="{BB962C8B-B14F-4D97-AF65-F5344CB8AC3E}">
        <p14:creationId xmlns:p14="http://schemas.microsoft.com/office/powerpoint/2010/main" val="2332894227"/>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C51D1-AF44-486F-BB32-B271DC435F10}" type="datetimeFigureOut">
              <a:rPr lang="en-CA" smtClean="0"/>
              <a:t>2020-04-13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E7B77-AEBD-44F4-B5FC-6CBB31736512}" type="slidenum">
              <a:rPr lang="en-CA" smtClean="0"/>
              <a:t>‹#›</a:t>
            </a:fld>
            <a:endParaRPr lang="en-CA"/>
          </a:p>
        </p:txBody>
      </p:sp>
    </p:spTree>
    <p:extLst>
      <p:ext uri="{BB962C8B-B14F-4D97-AF65-F5344CB8AC3E}">
        <p14:creationId xmlns:p14="http://schemas.microsoft.com/office/powerpoint/2010/main" val="1862984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c.gov/coronavirus/2019-ncov/about/prevention.html?CDC_AA_refVal=https://www.cdc.gov/coronavirus/2019-ncov/about/prevention-treatment.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canada.ca/en/public-health/services/diseases/2019-novel-coronavirus-infection/latest-travel-health-advice.html#cruise" TargetMode="External"/><Relationship Id="rId2" Type="http://schemas.openxmlformats.org/officeDocument/2006/relationships/hyperlink" Target="https://www.canada.ca/en/public-health/services/diseases/2019-novel-coronavirus-infection/latest-travel-health-advice.html#non-essential" TargetMode="External"/><Relationship Id="rId1" Type="http://schemas.openxmlformats.org/officeDocument/2006/relationships/slideLayout" Target="../slideLayouts/slideLayout7.xml"/><Relationship Id="rId4" Type="http://schemas.openxmlformats.org/officeDocument/2006/relationships/hyperlink" Target="https://www.canada.ca/en/public-health/services/publications/diseases-conditions/covid-19-how-to-isolate-at-home.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ontario.ca/page/government-ontario" TargetMode="External"/><Relationship Id="rId2" Type="http://schemas.openxmlformats.org/officeDocument/2006/relationships/hyperlink" Target="https://www.canada.ca/en/public-health/services/diseases/2019-novel-coronavirus-infection.html" TargetMode="External"/><Relationship Id="rId1" Type="http://schemas.openxmlformats.org/officeDocument/2006/relationships/slideLayout" Target="../slideLayouts/slideLayout7.xml"/><Relationship Id="rId4" Type="http://schemas.openxmlformats.org/officeDocument/2006/relationships/hyperlink" Target="https://covid-19.ontario.ca/self-assessment/#q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411DF0-577C-4E55-9A6A-7E450FBC018B}"/>
              </a:ext>
            </a:extLst>
          </p:cNvPr>
          <p:cNvSpPr/>
          <p:nvPr/>
        </p:nvSpPr>
        <p:spPr>
          <a:xfrm>
            <a:off x="1251527" y="6382327"/>
            <a:ext cx="9688946" cy="129309"/>
          </a:xfrm>
          <a:prstGeom prst="rect">
            <a:avLst/>
          </a:prstGeom>
          <a:solidFill>
            <a:srgbClr val="70AD47">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2C67C0B1-AB72-42B9-ADD2-438EEC232681}"/>
              </a:ext>
            </a:extLst>
          </p:cNvPr>
          <p:cNvPicPr>
            <a:picLocks noChangeAspect="1"/>
          </p:cNvPicPr>
          <p:nvPr/>
        </p:nvPicPr>
        <p:blipFill>
          <a:blip r:embed="rId2"/>
          <a:stretch>
            <a:fillRect/>
          </a:stretch>
        </p:blipFill>
        <p:spPr>
          <a:xfrm>
            <a:off x="264788" y="6214368"/>
            <a:ext cx="1120130" cy="436671"/>
          </a:xfrm>
          <a:prstGeom prst="rect">
            <a:avLst/>
          </a:prstGeom>
        </p:spPr>
      </p:pic>
      <p:sp>
        <p:nvSpPr>
          <p:cNvPr id="8" name="TextBox 7"/>
          <p:cNvSpPr txBox="1"/>
          <p:nvPr/>
        </p:nvSpPr>
        <p:spPr>
          <a:xfrm>
            <a:off x="1124712" y="768096"/>
            <a:ext cx="9272016" cy="3477875"/>
          </a:xfrm>
          <a:prstGeom prst="rect">
            <a:avLst/>
          </a:prstGeom>
          <a:noFill/>
        </p:spPr>
        <p:txBody>
          <a:bodyPr wrap="square" rtlCol="0">
            <a:spAutoFit/>
          </a:bodyPr>
          <a:lstStyle/>
          <a:p>
            <a:pPr algn="ctr"/>
            <a:r>
              <a:rPr lang="en-CA" sz="8800" dirty="0"/>
              <a:t>WEGU</a:t>
            </a:r>
          </a:p>
          <a:p>
            <a:pPr algn="ctr"/>
            <a:r>
              <a:rPr lang="en-CA" sz="8800" dirty="0"/>
              <a:t>COVID-19 Updates</a:t>
            </a:r>
          </a:p>
          <a:p>
            <a:pPr algn="ctr"/>
            <a:r>
              <a:rPr lang="en-CA" sz="4400" dirty="0"/>
              <a:t>April 13th, 2020</a:t>
            </a:r>
          </a:p>
        </p:txBody>
      </p:sp>
      <p:sp>
        <p:nvSpPr>
          <p:cNvPr id="2" name="TextBox 1"/>
          <p:cNvSpPr txBox="1"/>
          <p:nvPr/>
        </p:nvSpPr>
        <p:spPr>
          <a:xfrm>
            <a:off x="1384918" y="3361565"/>
            <a:ext cx="8060639" cy="954107"/>
          </a:xfrm>
          <a:prstGeom prst="rect">
            <a:avLst/>
          </a:prstGeom>
          <a:noFill/>
        </p:spPr>
        <p:txBody>
          <a:bodyPr wrap="square" rtlCol="0">
            <a:spAutoFit/>
          </a:bodyPr>
          <a:lstStyle/>
          <a:p>
            <a:endParaRPr lang="en-CA" dirty="0"/>
          </a:p>
          <a:p>
            <a:r>
              <a:rPr lang="en-CA" dirty="0"/>
              <a:t>			</a:t>
            </a:r>
          </a:p>
          <a:p>
            <a:endParaRPr lang="en-CA" sz="2000" b="1" dirty="0"/>
          </a:p>
        </p:txBody>
      </p:sp>
      <p:sp>
        <p:nvSpPr>
          <p:cNvPr id="3" name="TextBox 2"/>
          <p:cNvSpPr txBox="1"/>
          <p:nvPr/>
        </p:nvSpPr>
        <p:spPr>
          <a:xfrm>
            <a:off x="6245352" y="5006714"/>
            <a:ext cx="4553712" cy="523220"/>
          </a:xfrm>
          <a:prstGeom prst="rect">
            <a:avLst/>
          </a:prstGeom>
          <a:noFill/>
        </p:spPr>
        <p:txBody>
          <a:bodyPr wrap="square" rtlCol="0">
            <a:spAutoFit/>
          </a:bodyPr>
          <a:lstStyle/>
          <a:p>
            <a:pPr algn="r"/>
            <a:r>
              <a:rPr lang="en-CA" sz="2800" dirty="0"/>
              <a:t>Emidio Di Meo</a:t>
            </a:r>
          </a:p>
        </p:txBody>
      </p:sp>
    </p:spTree>
    <p:extLst>
      <p:ext uri="{BB962C8B-B14F-4D97-AF65-F5344CB8AC3E}">
        <p14:creationId xmlns:p14="http://schemas.microsoft.com/office/powerpoint/2010/main" val="89642229"/>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508531"/>
            <a:ext cx="10582656" cy="5247590"/>
          </a:xfrm>
          <a:prstGeom prst="rect">
            <a:avLst/>
          </a:prstGeom>
        </p:spPr>
        <p:txBody>
          <a:bodyPr wrap="square">
            <a:spAutoFit/>
          </a:bodyPr>
          <a:lstStyle/>
          <a:p>
            <a:pPr algn="ctr">
              <a:lnSpc>
                <a:spcPts val="1800"/>
              </a:lnSpc>
              <a:spcBef>
                <a:spcPts val="600"/>
              </a:spcBef>
              <a:spcAft>
                <a:spcPts val="0"/>
              </a:spcAft>
            </a:pPr>
            <a:r>
              <a:rPr lang="en-CA" sz="2400" b="1" dirty="0">
                <a:latin typeface="Arial" panose="020B0604020202020204" pitchFamily="34" charset="0"/>
                <a:ea typeface="Times New Roman" panose="02020603050405020304" pitchFamily="18" charset="0"/>
              </a:rPr>
              <a:t>Ontario Enacts Declaration of Emergency to Protect the Public</a:t>
            </a:r>
            <a:endParaRPr lang="en-CA" dirty="0">
              <a:latin typeface="Arial" panose="020B0604020202020204" pitchFamily="34" charset="0"/>
              <a:ea typeface="Times New Roman" panose="02020603050405020304" pitchFamily="18" charset="0"/>
            </a:endParaRPr>
          </a:p>
          <a:p>
            <a:pPr algn="ctr">
              <a:spcAft>
                <a:spcPts val="0"/>
              </a:spcAft>
            </a:pPr>
            <a:r>
              <a:rPr lang="en-CA" sz="2000" b="1" i="1" dirty="0">
                <a:latin typeface="Arial Italic" panose="020B0604020202090204" pitchFamily="34" charset="0"/>
                <a:ea typeface="Times New Roman" panose="02020603050405020304" pitchFamily="18" charset="0"/>
                <a:cs typeface="Arial" panose="020B0604020202020204" pitchFamily="34" charset="0"/>
              </a:rPr>
              <a:t>Significantly Enhanced Measures will Help Contain Spread of COVID-19</a:t>
            </a:r>
            <a:endParaRPr lang="en-CA" sz="2000" b="1" i="1" dirty="0">
              <a:latin typeface="Arial Italic" panose="020B0604020202090204" pitchFamily="34" charset="0"/>
              <a:ea typeface="Times New Roman" panose="02020603050405020304" pitchFamily="18" charset="0"/>
              <a:cs typeface="Times New Roman" panose="02020603050405020304" pitchFamily="18" charset="0"/>
            </a:endParaRPr>
          </a:p>
          <a:p>
            <a:pPr algn="ctr">
              <a:lnSpc>
                <a:spcPts val="1800"/>
              </a:lnSpc>
              <a:spcBef>
                <a:spcPts val="600"/>
              </a:spcBef>
              <a:spcAft>
                <a:spcPts val="0"/>
              </a:spcAft>
            </a:pPr>
            <a:r>
              <a:rPr lang="en-CA" dirty="0">
                <a:latin typeface="Arial" panose="020B0604020202020204" pitchFamily="34" charset="0"/>
                <a:ea typeface="Times New Roman" panose="02020603050405020304" pitchFamily="18" charset="0"/>
              </a:rPr>
              <a:t>March 17, 2020 9:13 A.M.</a:t>
            </a:r>
          </a:p>
          <a:p>
            <a:pPr>
              <a:lnSpc>
                <a:spcPts val="1800"/>
              </a:lnSpc>
              <a:spcBef>
                <a:spcPts val="600"/>
              </a:spcBef>
              <a:spcAft>
                <a:spcPts val="0"/>
              </a:spcAft>
            </a:pPr>
            <a:r>
              <a:rPr lang="en-CA" dirty="0">
                <a:latin typeface="Arial" panose="020B0604020202020204" pitchFamily="34" charset="0"/>
                <a:ea typeface="Times New Roman" panose="02020603050405020304" pitchFamily="18" charset="0"/>
              </a:rPr>
              <a:t> </a:t>
            </a:r>
          </a:p>
          <a:p>
            <a:pPr>
              <a:lnSpc>
                <a:spcPts val="1800"/>
              </a:lnSpc>
              <a:spcBef>
                <a:spcPts val="600"/>
              </a:spcBef>
              <a:spcAft>
                <a:spcPts val="1200"/>
              </a:spcAft>
            </a:pPr>
            <a:r>
              <a:rPr lang="en-CA" dirty="0">
                <a:latin typeface="Arial Unicode MS" panose="020B0604020202020204" pitchFamily="34" charset="-128"/>
                <a:ea typeface="Arial Unicode MS" panose="020B0604020202020204" pitchFamily="34" charset="-128"/>
              </a:rPr>
              <a:t>Further, all organized public events of over fifty people are also prohibited, including parades and events and communal services within places of worship. These orders were approved by the Lieutenant Governor in Council and will remain in place until March 31, 2020, at which point they will be reassessed and considered for extension, unless this order is terminated earlier.</a:t>
            </a:r>
          </a:p>
          <a:p>
            <a:pPr>
              <a:lnSpc>
                <a:spcPts val="1800"/>
              </a:lnSpc>
              <a:spcBef>
                <a:spcPts val="600"/>
              </a:spcBef>
              <a:spcAft>
                <a:spcPts val="1200"/>
              </a:spcAft>
            </a:pPr>
            <a:r>
              <a:rPr lang="en-CA" dirty="0">
                <a:latin typeface="Arial Unicode MS" panose="020B0604020202020204" pitchFamily="34" charset="-128"/>
                <a:ea typeface="Arial Unicode MS" panose="020B0604020202020204" pitchFamily="34" charset="-128"/>
              </a:rPr>
              <a:t>"We are acting on the best advice of our Chief Medical Officer of Health and other leading public health officials across the province," said Christine Elliott, Deputy Premier and Minister of Health. "We know these measures will affect people's every day lives, but they are necessary to ensure that we can slow the spread of COVID-19 and protect our people. We're working with all partners across the system, from public health to hospitals and community care, to do everything we can to contain this virus and ensure that the system is prepared to respond to any scenario."</a:t>
            </a:r>
          </a:p>
          <a:p>
            <a:pPr>
              <a:lnSpc>
                <a:spcPts val="1800"/>
              </a:lnSpc>
              <a:spcBef>
                <a:spcPts val="600"/>
              </a:spcBef>
              <a:spcAft>
                <a:spcPts val="1200"/>
              </a:spcAft>
            </a:pPr>
            <a:r>
              <a:rPr lang="en-CA" dirty="0">
                <a:latin typeface="Arial Unicode MS" panose="020B0604020202020204" pitchFamily="34" charset="-128"/>
                <a:ea typeface="Arial Unicode MS" panose="020B0604020202020204" pitchFamily="34" charset="-128"/>
              </a:rPr>
              <a:t>"Our government is taking an important step to protect Ontarians by declaring a provincial emergency through the </a:t>
            </a:r>
            <a:r>
              <a:rPr lang="en-CA" i="1" dirty="0">
                <a:latin typeface="Arial Unicode MS" panose="020B0604020202020204" pitchFamily="34" charset="-128"/>
                <a:ea typeface="Arial Unicode MS" panose="020B0604020202020204" pitchFamily="34" charset="-128"/>
              </a:rPr>
              <a:t>Emergency Management and Civil Protection Act</a:t>
            </a:r>
            <a:r>
              <a:rPr lang="en-CA" dirty="0">
                <a:latin typeface="Arial Unicode MS" panose="020B0604020202020204" pitchFamily="34" charset="-128"/>
                <a:ea typeface="Arial Unicode MS" panose="020B0604020202020204" pitchFamily="34" charset="-128"/>
              </a:rPr>
              <a:t>, establishing Ontario's ability to quickly implement and enforce orders in the public interest," said Solicitor General Jones. "Our government will continue to respond to this outbreak by limiting the exposure of individuals to COVID-19 and ensure the health and well-being of all Ontarians."</a:t>
            </a:r>
            <a:endParaRPr lang="en-CA" dirty="0">
              <a:effectLst/>
              <a:latin typeface="Arial Unicode MS" panose="020B0604020202020204" pitchFamily="34" charset="-128"/>
              <a:ea typeface="Arial Unicode MS" panose="020B0604020202020204" pitchFamily="34" charset="-128"/>
            </a:endParaRPr>
          </a:p>
        </p:txBody>
      </p:sp>
    </p:spTree>
    <p:extLst>
      <p:ext uri="{BB962C8B-B14F-4D97-AF65-F5344CB8AC3E}">
        <p14:creationId xmlns:p14="http://schemas.microsoft.com/office/powerpoint/2010/main" val="2757254774"/>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4204" y="485214"/>
            <a:ext cx="10097700" cy="6093976"/>
          </a:xfrm>
          <a:prstGeom prst="rect">
            <a:avLst/>
          </a:prstGeom>
          <a:noFill/>
        </p:spPr>
        <p:txBody>
          <a:bodyPr wrap="square" rtlCol="0">
            <a:spAutoFit/>
          </a:bodyPr>
          <a:lstStyle/>
          <a:p>
            <a:r>
              <a:rPr lang="en-CA" sz="4000" b="1" dirty="0"/>
              <a:t>The purpose of Social Distancing:</a:t>
            </a:r>
          </a:p>
          <a:p>
            <a:pPr marL="285750" indent="-285750">
              <a:buFont typeface="Arial" panose="020B0604020202020204" pitchFamily="34" charset="0"/>
              <a:buChar char="•"/>
            </a:pPr>
            <a:r>
              <a:rPr lang="en-CA" sz="2800" dirty="0"/>
              <a:t>Stop the spike of the virus spread and reduce workload on Healthcare system. Hence, “flatten the Curve”</a:t>
            </a:r>
          </a:p>
          <a:p>
            <a:endParaRPr lang="en-CA" sz="2800" dirty="0"/>
          </a:p>
          <a:p>
            <a:pPr marL="285750" indent="-285750">
              <a:buFont typeface="Arial" panose="020B0604020202020204" pitchFamily="34" charset="0"/>
              <a:buChar char="•"/>
            </a:pPr>
            <a:r>
              <a:rPr lang="en-US" sz="2800" dirty="0"/>
              <a:t>Social distancing is an approach to limiting the spread of an illness in the population by creating physical space between people and reducing the size of large gatherings, or avoiding them altogether.</a:t>
            </a:r>
          </a:p>
          <a:p>
            <a:endParaRPr lang="en-US" sz="2800" dirty="0"/>
          </a:p>
          <a:p>
            <a:pPr marL="285750" indent="-285750">
              <a:buFont typeface="Arial" panose="020B0604020202020204" pitchFamily="34" charset="0"/>
              <a:buChar char="•"/>
            </a:pPr>
            <a:r>
              <a:rPr lang="en-US" sz="2800" dirty="0"/>
              <a:t>The </a:t>
            </a:r>
            <a:r>
              <a:rPr lang="en-US" sz="2800" u="sng" dirty="0">
                <a:hlinkClick r:id="rId2"/>
              </a:rPr>
              <a:t>CDC</a:t>
            </a:r>
            <a:r>
              <a:rPr lang="en-US" sz="2800" u="sng" dirty="0"/>
              <a:t> (Center for Disease and Control)</a:t>
            </a:r>
            <a:r>
              <a:rPr lang="en-US" sz="2800" dirty="0"/>
              <a:t> recommends everyone wash their hands frequently, keep a physical distance of 6 feet or more between yourself and anyone coughing or sneezing, and continue not touching your face. </a:t>
            </a:r>
          </a:p>
          <a:p>
            <a:endParaRPr lang="en-US" sz="2400" dirty="0"/>
          </a:p>
          <a:p>
            <a:pPr marL="285750" indent="-285750">
              <a:buFont typeface="Arial" panose="020B0604020202020204" pitchFamily="34" charset="0"/>
              <a:buChar char="•"/>
            </a:pPr>
            <a:endParaRPr lang="en-CA" dirty="0"/>
          </a:p>
        </p:txBody>
      </p:sp>
    </p:spTree>
    <p:extLst>
      <p:ext uri="{BB962C8B-B14F-4D97-AF65-F5344CB8AC3E}">
        <p14:creationId xmlns:p14="http://schemas.microsoft.com/office/powerpoint/2010/main" val="3351181433"/>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00784" y="648926"/>
            <a:ext cx="7638309" cy="5432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53920" rIns="0" bIns="1269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100" b="1" i="0" u="none" strike="noStrike" cap="none" normalizeH="0" baseline="0" dirty="0">
              <a:ln>
                <a:noFill/>
              </a:ln>
              <a:solidFill>
                <a:srgbClr val="1A1A1A"/>
              </a:solidFill>
              <a:effectLst/>
              <a:latin typeface="LabGrotesque"/>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100" b="1" dirty="0">
              <a:solidFill>
                <a:srgbClr val="1A1A1A"/>
              </a:solidFill>
              <a:latin typeface="LabGrotesque"/>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100" b="1" i="0" u="none" strike="noStrike" cap="none" normalizeH="0" baseline="0" dirty="0">
              <a:ln>
                <a:noFill/>
              </a:ln>
              <a:solidFill>
                <a:srgbClr val="1A1A1A"/>
              </a:solidFill>
              <a:effectLst/>
              <a:latin typeface="LabGrotesque"/>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100" b="1" dirty="0">
              <a:solidFill>
                <a:srgbClr val="1A1A1A"/>
              </a:solidFill>
              <a:latin typeface="LabGrotesque"/>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236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pic>
        <p:nvPicPr>
          <p:cNvPr id="1026" name="Picture 2" descr="two graphs. The red one has high peak in short time and blue one has small peak over course of ti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0324" y="1013266"/>
            <a:ext cx="10116000" cy="568573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0352" y="178208"/>
            <a:ext cx="10568908" cy="830997"/>
          </a:xfrm>
          <a:prstGeom prst="rect">
            <a:avLst/>
          </a:prstGeom>
          <a:noFill/>
        </p:spPr>
        <p:txBody>
          <a:bodyPr wrap="square" rtlCol="0">
            <a:spAutoFit/>
          </a:bodyPr>
          <a:lstStyle/>
          <a:p>
            <a:r>
              <a:rPr lang="en-CA" sz="4800" b="1" u="sng" dirty="0"/>
              <a:t>Flattening The Curve </a:t>
            </a:r>
          </a:p>
        </p:txBody>
      </p:sp>
    </p:spTree>
    <p:extLst>
      <p:ext uri="{BB962C8B-B14F-4D97-AF65-F5344CB8AC3E}">
        <p14:creationId xmlns:p14="http://schemas.microsoft.com/office/powerpoint/2010/main" val="3279001254"/>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8095" y="197346"/>
            <a:ext cx="10049061" cy="6309420"/>
          </a:xfrm>
          <a:prstGeom prst="rect">
            <a:avLst/>
          </a:prstGeom>
        </p:spPr>
        <p:txBody>
          <a:bodyPr wrap="square">
            <a:spAutoFit/>
          </a:bodyPr>
          <a:lstStyle/>
          <a:p>
            <a:r>
              <a:rPr lang="en-US" sz="3600" b="1" dirty="0"/>
              <a:t>Risk to Canadians per Federal Government Website</a:t>
            </a:r>
          </a:p>
          <a:p>
            <a:endParaRPr lang="en-US" sz="2800" b="1" dirty="0"/>
          </a:p>
          <a:p>
            <a:r>
              <a:rPr lang="en-US" sz="2000" dirty="0">
                <a:solidFill>
                  <a:srgbClr val="333333"/>
                </a:solidFill>
              </a:rPr>
              <a:t>At this time, the public health risk associated with COVID-19 is </a:t>
            </a:r>
            <a:r>
              <a:rPr lang="en-US" sz="2000" b="1" dirty="0">
                <a:solidFill>
                  <a:srgbClr val="333333"/>
                </a:solidFill>
              </a:rPr>
              <a:t>low</a:t>
            </a:r>
            <a:r>
              <a:rPr lang="en-US" sz="2000" dirty="0">
                <a:solidFill>
                  <a:srgbClr val="333333"/>
                </a:solidFill>
              </a:rPr>
              <a:t> for the general population in Canada but this could change rapidly. There is an increased risk of more severe outcomes for Canadians:</a:t>
            </a:r>
          </a:p>
          <a:p>
            <a:pPr>
              <a:buFont typeface="Arial" panose="020B0604020202020204" pitchFamily="34" charset="0"/>
              <a:buChar char="•"/>
            </a:pPr>
            <a:r>
              <a:rPr lang="en-US" sz="2000" dirty="0">
                <a:solidFill>
                  <a:srgbClr val="333333"/>
                </a:solidFill>
              </a:rPr>
              <a:t>aged 65 and over</a:t>
            </a:r>
          </a:p>
          <a:p>
            <a:pPr>
              <a:buFont typeface="Arial" panose="020B0604020202020204" pitchFamily="34" charset="0"/>
              <a:buChar char="•"/>
            </a:pPr>
            <a:r>
              <a:rPr lang="en-US" sz="2000" dirty="0">
                <a:solidFill>
                  <a:srgbClr val="333333"/>
                </a:solidFill>
              </a:rPr>
              <a:t>with compromised immune systems</a:t>
            </a:r>
          </a:p>
          <a:p>
            <a:pPr>
              <a:buFont typeface="Arial" panose="020B0604020202020204" pitchFamily="34" charset="0"/>
              <a:buChar char="•"/>
            </a:pPr>
            <a:r>
              <a:rPr lang="en-US" sz="2000" dirty="0">
                <a:solidFill>
                  <a:srgbClr val="333333"/>
                </a:solidFill>
              </a:rPr>
              <a:t>with underlying medical conditions</a:t>
            </a:r>
          </a:p>
          <a:p>
            <a:endParaRPr lang="en-US" sz="2000" dirty="0">
              <a:solidFill>
                <a:srgbClr val="333333"/>
              </a:solidFill>
            </a:endParaRPr>
          </a:p>
          <a:p>
            <a:r>
              <a:rPr lang="en-US" sz="2000" dirty="0">
                <a:solidFill>
                  <a:srgbClr val="333333"/>
                </a:solidFill>
              </a:rPr>
              <a:t>There are also increased health risks for Canadian travelers abroad. Because of these risks, the Government of Canada advises you to </a:t>
            </a:r>
            <a:r>
              <a:rPr lang="en-US" sz="2000" b="1" u="sng" dirty="0">
                <a:solidFill>
                  <a:srgbClr val="284162"/>
                </a:solidFill>
                <a:hlinkClick r:id="rId2"/>
              </a:rPr>
              <a:t>avoid non-essential travel outside of Canada until further notice</a:t>
            </a:r>
            <a:r>
              <a:rPr lang="en-US" sz="2000" dirty="0">
                <a:solidFill>
                  <a:srgbClr val="333333"/>
                </a:solidFill>
              </a:rPr>
              <a:t>, this includes </a:t>
            </a:r>
            <a:r>
              <a:rPr lang="en-US" sz="2000" b="1" u="sng" dirty="0">
                <a:solidFill>
                  <a:srgbClr val="284162"/>
                </a:solidFill>
                <a:hlinkClick r:id="rId3"/>
              </a:rPr>
              <a:t>cruise ships</a:t>
            </a:r>
            <a:r>
              <a:rPr lang="en-US" sz="2000" dirty="0">
                <a:solidFill>
                  <a:srgbClr val="333333"/>
                </a:solidFill>
              </a:rPr>
              <a:t>. </a:t>
            </a:r>
          </a:p>
          <a:p>
            <a:r>
              <a:rPr lang="en-US" sz="2000" dirty="0">
                <a:solidFill>
                  <a:srgbClr val="333333"/>
                </a:solidFill>
              </a:rPr>
              <a:t>It is important for all travelers to:</a:t>
            </a:r>
          </a:p>
          <a:p>
            <a:pPr>
              <a:buFont typeface="Arial" panose="020B0604020202020204" pitchFamily="34" charset="0"/>
              <a:buChar char="•"/>
            </a:pPr>
            <a:r>
              <a:rPr lang="en-US" sz="2000" u="sng" dirty="0">
                <a:solidFill>
                  <a:srgbClr val="284162"/>
                </a:solidFill>
                <a:hlinkClick r:id="rId4"/>
              </a:rPr>
              <a:t>Self-isolate</a:t>
            </a:r>
            <a:r>
              <a:rPr lang="en-US" sz="2000" dirty="0">
                <a:solidFill>
                  <a:srgbClr val="333333"/>
                </a:solidFill>
              </a:rPr>
              <a:t> for 14 days after your return from travel outside of Canada </a:t>
            </a:r>
          </a:p>
          <a:p>
            <a:pPr marL="742950" lvl="1" indent="-285750">
              <a:buFont typeface="Arial" panose="020B0604020202020204" pitchFamily="34" charset="0"/>
              <a:buChar char="•"/>
            </a:pPr>
            <a:r>
              <a:rPr lang="en-US" sz="2000" dirty="0">
                <a:solidFill>
                  <a:srgbClr val="333333"/>
                </a:solidFill>
              </a:rPr>
              <a:t>some provinces and territories may have specific recommendations for certain groups such as health care workers</a:t>
            </a:r>
          </a:p>
          <a:p>
            <a:pPr>
              <a:buFont typeface="Arial" panose="020B0604020202020204" pitchFamily="34" charset="0"/>
              <a:buChar char="•"/>
            </a:pPr>
            <a:r>
              <a:rPr lang="en-US" sz="2000" dirty="0">
                <a:solidFill>
                  <a:srgbClr val="333333"/>
                </a:solidFill>
              </a:rPr>
              <a:t>Monitor your health for fever, cough or difficulty breathing</a:t>
            </a:r>
          </a:p>
          <a:p>
            <a:pPr>
              <a:buFont typeface="Arial" panose="020B0604020202020204" pitchFamily="34" charset="0"/>
              <a:buChar char="•"/>
            </a:pPr>
            <a:r>
              <a:rPr lang="en-US" sz="2000" dirty="0">
                <a:solidFill>
                  <a:srgbClr val="333333"/>
                </a:solidFill>
              </a:rPr>
              <a:t>Wash your hands often for 20 seconds and cover your mouth and nose with your arm when coughing or sneezing.</a:t>
            </a:r>
            <a:endParaRPr lang="en-US" sz="2000" b="0" i="0" u="none" strike="noStrike" dirty="0">
              <a:solidFill>
                <a:srgbClr val="333333"/>
              </a:solidFill>
              <a:effectLst/>
            </a:endParaRPr>
          </a:p>
        </p:txBody>
      </p:sp>
    </p:spTree>
    <p:extLst>
      <p:ext uri="{BB962C8B-B14F-4D97-AF65-F5344CB8AC3E}">
        <p14:creationId xmlns:p14="http://schemas.microsoft.com/office/powerpoint/2010/main" val="2326272403"/>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488" y="380661"/>
            <a:ext cx="11594592" cy="5632311"/>
          </a:xfrm>
          <a:prstGeom prst="rect">
            <a:avLst/>
          </a:prstGeom>
        </p:spPr>
        <p:txBody>
          <a:bodyPr wrap="square">
            <a:spAutoFit/>
          </a:bodyPr>
          <a:lstStyle/>
          <a:p>
            <a:pPr>
              <a:spcAft>
                <a:spcPts val="0"/>
              </a:spcAft>
            </a:pPr>
            <a:r>
              <a:rPr lang="en-CA" sz="40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rPr>
              <a:t>WEGU Actions To Help “Flatten the Curve”</a:t>
            </a:r>
            <a:endParaRPr lang="en-CA" sz="4000" dirty="0">
              <a:latin typeface="Calibri" panose="020F0502020204030204" pitchFamily="34" charset="0"/>
              <a:ea typeface="Times New Roman" panose="02020603050405020304" pitchFamily="18" charset="0"/>
              <a:cs typeface="Calibri" panose="020F0502020204030204" pitchFamily="34" charset="0"/>
            </a:endParaRPr>
          </a:p>
          <a:p>
            <a:pPr marL="342900" lvl="0" indent="-342900">
              <a:spcAft>
                <a:spcPts val="0"/>
              </a:spcAft>
              <a:buFont typeface="+mj-lt"/>
              <a:buAutoNum type="arabicPeriod"/>
            </a:pPr>
            <a:r>
              <a:rPr lang="en-CA" sz="4000" b="1" dirty="0">
                <a:solidFill>
                  <a:srgbClr val="212121"/>
                </a:solidFill>
                <a:latin typeface="Calibri" panose="020F0502020204030204" pitchFamily="34" charset="0"/>
                <a:ea typeface="Times New Roman" panose="02020603050405020304" pitchFamily="18" charset="0"/>
                <a:cs typeface="Calibri" panose="020F0502020204030204" pitchFamily="34" charset="0"/>
              </a:rPr>
              <a:t>Regular Employee Communication</a:t>
            </a:r>
            <a:endParaRPr lang="en-CA" sz="4000" b="1" dirty="0">
              <a:latin typeface="Calibri" panose="020F0502020204030204" pitchFamily="34" charset="0"/>
              <a:ea typeface="Times New Roman" panose="02020603050405020304" pitchFamily="18" charset="0"/>
              <a:cs typeface="Calibri" panose="020F0502020204030204" pitchFamily="34" charset="0"/>
            </a:endParaRPr>
          </a:p>
          <a:p>
            <a:pPr marL="742950" lvl="1" indent="-285750">
              <a:spcAft>
                <a:spcPts val="0"/>
              </a:spcAft>
              <a:buFont typeface="+mj-lt"/>
              <a:buAutoNum type="alphaLcPeriod"/>
            </a:pPr>
            <a:r>
              <a:rPr lang="en-CA" sz="4000" dirty="0">
                <a:solidFill>
                  <a:srgbClr val="212121"/>
                </a:solidFill>
                <a:latin typeface="Calibri" panose="020F0502020204030204" pitchFamily="34" charset="0"/>
                <a:ea typeface="Times New Roman" panose="02020603050405020304" pitchFamily="18" charset="0"/>
                <a:cs typeface="Calibri" panose="020F0502020204030204" pitchFamily="34" charset="0"/>
              </a:rPr>
              <a:t>Information and updates will be based on Federal Government Health website</a:t>
            </a:r>
            <a:endParaRPr lang="en-CA" sz="4000" dirty="0">
              <a:latin typeface="Calibri" panose="020F0502020204030204" pitchFamily="34" charset="0"/>
              <a:ea typeface="Times New Roman" panose="02020603050405020304" pitchFamily="18" charset="0"/>
              <a:cs typeface="Calibri" panose="020F0502020204030204" pitchFamily="34" charset="0"/>
            </a:endParaRPr>
          </a:p>
          <a:p>
            <a:pPr marL="742950" lvl="1" indent="-285750">
              <a:spcAft>
                <a:spcPts val="0"/>
              </a:spcAft>
              <a:buFont typeface="+mj-lt"/>
              <a:buAutoNum type="alphaLcPeriod"/>
            </a:pPr>
            <a:endParaRPr lang="en-CA" sz="4000" b="1" dirty="0">
              <a:solidFill>
                <a:srgbClr val="212121"/>
              </a:solidFill>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mj-lt"/>
              <a:buAutoNum type="arabicPeriod"/>
            </a:pPr>
            <a:r>
              <a:rPr lang="en-CA" sz="4000" b="1" dirty="0">
                <a:solidFill>
                  <a:srgbClr val="212121"/>
                </a:solidFill>
                <a:latin typeface="Calibri" panose="020F0502020204030204" pitchFamily="34" charset="0"/>
                <a:ea typeface="Times New Roman" panose="02020603050405020304" pitchFamily="18" charset="0"/>
                <a:cs typeface="Calibri" panose="020F0502020204030204" pitchFamily="34" charset="0"/>
              </a:rPr>
              <a:t>WEGU in Contact with Provincial and Federal government</a:t>
            </a:r>
            <a:endParaRPr lang="en-CA" sz="4000" b="1" dirty="0">
              <a:latin typeface="Calibri" panose="020F0502020204030204" pitchFamily="34" charset="0"/>
              <a:ea typeface="Times New Roman" panose="02020603050405020304" pitchFamily="18" charset="0"/>
              <a:cs typeface="Calibri" panose="020F0502020204030204" pitchFamily="34" charset="0"/>
            </a:endParaRPr>
          </a:p>
          <a:p>
            <a:pPr marL="742950" lvl="1" indent="-285750">
              <a:spcAft>
                <a:spcPts val="0"/>
              </a:spcAft>
              <a:buFont typeface="+mj-lt"/>
              <a:buAutoNum type="alphaLcPeriod"/>
            </a:pPr>
            <a:r>
              <a:rPr lang="en-CA" sz="4000" dirty="0">
                <a:solidFill>
                  <a:srgbClr val="212121"/>
                </a:solidFill>
                <a:latin typeface="Calibri" panose="020F0502020204030204" pitchFamily="34" charset="0"/>
                <a:ea typeface="Times New Roman" panose="02020603050405020304" pitchFamily="18" charset="0"/>
                <a:cs typeface="Calibri" panose="020F0502020204030204" pitchFamily="34" charset="0"/>
              </a:rPr>
              <a:t>MPP Lorne Coe</a:t>
            </a:r>
            <a:endParaRPr lang="en-CA" sz="4000" dirty="0">
              <a:latin typeface="Calibri" panose="020F0502020204030204" pitchFamily="34" charset="0"/>
              <a:ea typeface="Times New Roman" panose="02020603050405020304" pitchFamily="18" charset="0"/>
              <a:cs typeface="Calibri" panose="020F0502020204030204" pitchFamily="34" charset="0"/>
            </a:endParaRPr>
          </a:p>
          <a:p>
            <a:pPr marL="742950" lvl="1" indent="-285750">
              <a:spcAft>
                <a:spcPts val="0"/>
              </a:spcAft>
              <a:buFont typeface="+mj-lt"/>
              <a:buAutoNum type="alphaLcPeriod"/>
            </a:pPr>
            <a:r>
              <a:rPr lang="en-CA" sz="4000" dirty="0">
                <a:solidFill>
                  <a:srgbClr val="212121"/>
                </a:solidFill>
                <a:latin typeface="Calibri" panose="020F0502020204030204" pitchFamily="34" charset="0"/>
                <a:ea typeface="Times New Roman" panose="02020603050405020304" pitchFamily="18" charset="0"/>
                <a:cs typeface="Calibri" panose="020F0502020204030204" pitchFamily="34" charset="0"/>
              </a:rPr>
              <a:t>MP Ryan Turnbull</a:t>
            </a:r>
            <a:endParaRPr lang="en-CA" sz="40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208136480"/>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488" y="243501"/>
            <a:ext cx="11594592" cy="6309420"/>
          </a:xfrm>
          <a:prstGeom prst="rect">
            <a:avLst/>
          </a:prstGeom>
        </p:spPr>
        <p:txBody>
          <a:bodyPr wrap="square">
            <a:spAutoFit/>
          </a:bodyPr>
          <a:lstStyle/>
          <a:p>
            <a:pPr>
              <a:spcAft>
                <a:spcPts val="0"/>
              </a:spcAft>
            </a:pPr>
            <a:r>
              <a:rPr lang="en-CA" sz="40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rPr>
              <a:t>WEGU Actions To Help “Flatten the Curve”</a:t>
            </a:r>
            <a:endParaRPr lang="en-CA" sz="4000" dirty="0">
              <a:latin typeface="Calibri" panose="020F0502020204030204" pitchFamily="34" charset="0"/>
              <a:ea typeface="Times New Roman" panose="02020603050405020304" pitchFamily="18" charset="0"/>
              <a:cs typeface="Calibri" panose="020F0502020204030204" pitchFamily="34" charset="0"/>
            </a:endParaRPr>
          </a:p>
          <a:p>
            <a:pPr lvl="1">
              <a:spcAft>
                <a:spcPts val="0"/>
              </a:spcAft>
            </a:pPr>
            <a:endParaRPr lang="en-CA" sz="2400" dirty="0">
              <a:latin typeface="Calibri" panose="020F0502020204030204" pitchFamily="34" charset="0"/>
              <a:ea typeface="Times New Roman" panose="02020603050405020304" pitchFamily="18" charset="0"/>
              <a:cs typeface="Calibri" panose="020F0502020204030204" pitchFamily="34" charset="0"/>
            </a:endParaRPr>
          </a:p>
          <a:p>
            <a:pPr lvl="0">
              <a:spcAft>
                <a:spcPts val="0"/>
              </a:spcAft>
            </a:pPr>
            <a:r>
              <a:rPr lang="en-CA" sz="4000" b="1" dirty="0">
                <a:solidFill>
                  <a:srgbClr val="212121"/>
                </a:solidFill>
                <a:latin typeface="Calibri" panose="020F0502020204030204" pitchFamily="34" charset="0"/>
                <a:ea typeface="Times New Roman" panose="02020603050405020304" pitchFamily="18" charset="0"/>
                <a:cs typeface="Calibri" panose="020F0502020204030204" pitchFamily="34" charset="0"/>
              </a:rPr>
              <a:t>3</a:t>
            </a:r>
            <a:r>
              <a:rPr lang="en-CA" sz="2400" b="1" dirty="0">
                <a:solidFill>
                  <a:srgbClr val="212121"/>
                </a:solidFill>
                <a:latin typeface="Calibri" panose="020F0502020204030204" pitchFamily="34" charset="0"/>
                <a:ea typeface="Times New Roman" panose="02020603050405020304" pitchFamily="18" charset="0"/>
                <a:cs typeface="Calibri" panose="020F0502020204030204" pitchFamily="34" charset="0"/>
              </a:rPr>
              <a:t>.</a:t>
            </a:r>
            <a:r>
              <a:rPr lang="en-CA" sz="24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rPr>
              <a:t> </a:t>
            </a:r>
            <a:r>
              <a:rPr lang="en-CA" sz="36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rPr>
              <a:t>Follow Ontario Government Protocol: Cleaning and Sanitation</a:t>
            </a:r>
            <a:endParaRPr lang="en-CA" sz="3600" b="1" u="sng" dirty="0">
              <a:latin typeface="Calibri" panose="020F0502020204030204" pitchFamily="34" charset="0"/>
              <a:ea typeface="Times New Roman" panose="02020603050405020304" pitchFamily="18" charset="0"/>
              <a:cs typeface="Calibri" panose="020F0502020204030204" pitchFamily="34" charset="0"/>
            </a:endParaRPr>
          </a:p>
          <a:p>
            <a:pPr marL="742950" lvl="1" indent="-285750">
              <a:spcAft>
                <a:spcPts val="0"/>
              </a:spcAft>
              <a:buFont typeface="+mj-lt"/>
              <a:buAutoNum type="alphaLcPeriod"/>
            </a:pPr>
            <a:r>
              <a:rPr lang="en-CA" sz="3600" dirty="0">
                <a:solidFill>
                  <a:srgbClr val="212121"/>
                </a:solidFill>
                <a:latin typeface="Calibri" panose="020F0502020204030204" pitchFamily="34" charset="0"/>
                <a:ea typeface="Times New Roman" panose="02020603050405020304" pitchFamily="18" charset="0"/>
                <a:cs typeface="Calibri" panose="020F0502020204030204" pitchFamily="34" charset="0"/>
              </a:rPr>
              <a:t>Hand washing soap and water for 20 seconds</a:t>
            </a:r>
            <a:endParaRPr lang="en-CA" sz="3600" dirty="0">
              <a:latin typeface="Calibri" panose="020F0502020204030204" pitchFamily="34" charset="0"/>
              <a:ea typeface="Times New Roman" panose="02020603050405020304" pitchFamily="18" charset="0"/>
              <a:cs typeface="Calibri" panose="020F0502020204030204" pitchFamily="34" charset="0"/>
            </a:endParaRPr>
          </a:p>
          <a:p>
            <a:pPr marL="742950" lvl="1" indent="-285750">
              <a:spcAft>
                <a:spcPts val="0"/>
              </a:spcAft>
              <a:buFont typeface="+mj-lt"/>
              <a:buAutoNum type="alphaLcPeriod"/>
            </a:pPr>
            <a:r>
              <a:rPr lang="en-CA" sz="3600" dirty="0">
                <a:solidFill>
                  <a:srgbClr val="212121"/>
                </a:solidFill>
                <a:latin typeface="Calibri" panose="020F0502020204030204" pitchFamily="34" charset="0"/>
                <a:ea typeface="Times New Roman" panose="02020603050405020304" pitchFamily="18" charset="0"/>
                <a:cs typeface="Calibri" panose="020F0502020204030204" pitchFamily="34" charset="0"/>
              </a:rPr>
              <a:t>If not feeling well, complete self-assessment( Ontario </a:t>
            </a:r>
            <a:r>
              <a:rPr lang="en-CA" sz="3600" dirty="0" err="1">
                <a:solidFill>
                  <a:srgbClr val="212121"/>
                </a:solidFill>
                <a:latin typeface="Calibri" panose="020F0502020204030204" pitchFamily="34" charset="0"/>
                <a:ea typeface="Times New Roman" panose="02020603050405020304" pitchFamily="18" charset="0"/>
                <a:cs typeface="Calibri" panose="020F0502020204030204" pitchFamily="34" charset="0"/>
              </a:rPr>
              <a:t>Gov</a:t>
            </a:r>
            <a:r>
              <a:rPr lang="en-CA" sz="3600" dirty="0">
                <a:solidFill>
                  <a:srgbClr val="212121"/>
                </a:solidFill>
                <a:latin typeface="Calibri" panose="020F0502020204030204" pitchFamily="34" charset="0"/>
                <a:ea typeface="Times New Roman" panose="02020603050405020304" pitchFamily="18" charset="0"/>
                <a:cs typeface="Calibri" panose="020F0502020204030204" pitchFamily="34" charset="0"/>
              </a:rPr>
              <a:t> web site)</a:t>
            </a:r>
            <a:endParaRPr lang="en-CA" sz="3600" dirty="0">
              <a:latin typeface="Calibri" panose="020F0502020204030204" pitchFamily="34" charset="0"/>
              <a:ea typeface="Times New Roman" panose="02020603050405020304" pitchFamily="18" charset="0"/>
              <a:cs typeface="Calibri" panose="020F0502020204030204" pitchFamily="34" charset="0"/>
            </a:endParaRPr>
          </a:p>
          <a:p>
            <a:pPr marL="1143000" lvl="2" indent="-228600">
              <a:spcAft>
                <a:spcPts val="0"/>
              </a:spcAft>
              <a:buFont typeface="+mj-lt"/>
              <a:buAutoNum type="romanLcPeriod"/>
            </a:pPr>
            <a:r>
              <a:rPr lang="en-CA" sz="3600" dirty="0">
                <a:solidFill>
                  <a:srgbClr val="212121"/>
                </a:solidFill>
                <a:latin typeface="Calibri" panose="020F0502020204030204" pitchFamily="34" charset="0"/>
                <a:ea typeface="Times New Roman" panose="02020603050405020304" pitchFamily="18" charset="0"/>
                <a:cs typeface="Calibri" panose="020F0502020204030204" pitchFamily="34" charset="0"/>
              </a:rPr>
              <a:t>Flu like symptoms'</a:t>
            </a:r>
            <a:endParaRPr lang="en-CA" sz="3600" dirty="0">
              <a:latin typeface="Calibri" panose="020F0502020204030204" pitchFamily="34" charset="0"/>
              <a:ea typeface="Times New Roman" panose="02020603050405020304" pitchFamily="18" charset="0"/>
              <a:cs typeface="Calibri" panose="020F0502020204030204" pitchFamily="34" charset="0"/>
            </a:endParaRPr>
          </a:p>
          <a:p>
            <a:pPr marL="742950" lvl="1" indent="-285750">
              <a:spcAft>
                <a:spcPts val="0"/>
              </a:spcAft>
              <a:buFont typeface="+mj-lt"/>
              <a:buAutoNum type="alphaLcPeriod"/>
            </a:pPr>
            <a:r>
              <a:rPr lang="en-CA" sz="3600" dirty="0">
                <a:solidFill>
                  <a:srgbClr val="212121"/>
                </a:solidFill>
                <a:latin typeface="Calibri" panose="020F0502020204030204" pitchFamily="34" charset="0"/>
                <a:ea typeface="Times New Roman" panose="02020603050405020304" pitchFamily="18" charset="0"/>
                <a:cs typeface="Calibri" panose="020F0502020204030204" pitchFamily="34" charset="0"/>
              </a:rPr>
              <a:t>Personal Workspace sanitation</a:t>
            </a:r>
          </a:p>
          <a:p>
            <a:pPr marL="742950" lvl="1" indent="-285750">
              <a:spcAft>
                <a:spcPts val="0"/>
              </a:spcAft>
              <a:buFont typeface="+mj-lt"/>
              <a:buAutoNum type="alphaLcPeriod"/>
            </a:pPr>
            <a:r>
              <a:rPr lang="en-CA" sz="3600" dirty="0">
                <a:solidFill>
                  <a:srgbClr val="212121"/>
                </a:solidFill>
                <a:latin typeface="Calibri" panose="020F0502020204030204" pitchFamily="34" charset="0"/>
                <a:ea typeface="Times New Roman" panose="02020603050405020304" pitchFamily="18" charset="0"/>
                <a:cs typeface="Calibri" panose="020F0502020204030204" pitchFamily="34" charset="0"/>
              </a:rPr>
              <a:t>Increase hand sanitation stations in the Plant</a:t>
            </a:r>
          </a:p>
          <a:p>
            <a:pPr lvl="1">
              <a:spcAft>
                <a:spcPts val="0"/>
              </a:spcAft>
            </a:pPr>
            <a:endParaRPr lang="en-CA" sz="2400" dirty="0">
              <a:latin typeface="Calibri" panose="020F0502020204030204" pitchFamily="34" charset="0"/>
              <a:ea typeface="Times New Roman" panose="02020603050405020304" pitchFamily="18" charset="0"/>
              <a:cs typeface="Calibri" panose="020F0502020204030204" pitchFamily="34" charset="0"/>
            </a:endParaRPr>
          </a:p>
          <a:p>
            <a:endParaRPr lang="en-CA" sz="24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437509661"/>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488" y="243501"/>
            <a:ext cx="11594592" cy="5632311"/>
          </a:xfrm>
          <a:prstGeom prst="rect">
            <a:avLst/>
          </a:prstGeom>
        </p:spPr>
        <p:txBody>
          <a:bodyPr wrap="square">
            <a:spAutoFit/>
          </a:bodyPr>
          <a:lstStyle/>
          <a:p>
            <a:pPr>
              <a:spcAft>
                <a:spcPts val="0"/>
              </a:spcAft>
            </a:pPr>
            <a:r>
              <a:rPr lang="en-CA" sz="40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rPr>
              <a:t>WEGU Actions To Help “Flatten the Curve”</a:t>
            </a:r>
            <a:endParaRPr lang="en-CA" sz="4000" dirty="0">
              <a:latin typeface="Calibri" panose="020F0502020204030204" pitchFamily="34" charset="0"/>
              <a:ea typeface="Times New Roman" panose="02020603050405020304" pitchFamily="18" charset="0"/>
              <a:cs typeface="Calibri" panose="020F0502020204030204" pitchFamily="34" charset="0"/>
            </a:endParaRPr>
          </a:p>
          <a:p>
            <a:pPr lvl="0">
              <a:spcAft>
                <a:spcPts val="0"/>
              </a:spcAft>
            </a:pPr>
            <a:endParaRPr lang="en-CA" sz="2400" dirty="0">
              <a:latin typeface="Calibri" panose="020F0502020204030204" pitchFamily="34" charset="0"/>
              <a:ea typeface="Times New Roman" panose="02020603050405020304" pitchFamily="18" charset="0"/>
              <a:cs typeface="Calibri" panose="020F0502020204030204" pitchFamily="34" charset="0"/>
            </a:endParaRPr>
          </a:p>
          <a:p>
            <a:r>
              <a:rPr lang="en-CA" sz="4000" b="1" dirty="0">
                <a:solidFill>
                  <a:srgbClr val="212121"/>
                </a:solidFill>
                <a:latin typeface="Calibri" panose="020F0502020204030204" pitchFamily="34" charset="0"/>
                <a:ea typeface="Times New Roman" panose="02020603050405020304" pitchFamily="18" charset="0"/>
                <a:cs typeface="Calibri" panose="020F0502020204030204" pitchFamily="34" charset="0"/>
              </a:rPr>
              <a:t>4. </a:t>
            </a:r>
            <a:r>
              <a:rPr lang="en-CA" sz="40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rPr>
              <a:t>Social Distancing</a:t>
            </a:r>
            <a:endParaRPr lang="en-CA" sz="4000" b="1" u="sng" dirty="0">
              <a:latin typeface="Calibri" panose="020F0502020204030204" pitchFamily="34" charset="0"/>
              <a:ea typeface="Times New Roman" panose="02020603050405020304" pitchFamily="18" charset="0"/>
              <a:cs typeface="Calibri" panose="020F0502020204030204" pitchFamily="34" charset="0"/>
            </a:endParaRPr>
          </a:p>
          <a:p>
            <a:pPr marL="742950" lvl="1" indent="-285750">
              <a:spcAft>
                <a:spcPts val="0"/>
              </a:spcAft>
              <a:buFont typeface="+mj-lt"/>
              <a:buAutoNum type="alphaLcPeriod"/>
            </a:pPr>
            <a:r>
              <a:rPr lang="en-CA" sz="3200" dirty="0">
                <a:solidFill>
                  <a:srgbClr val="212121"/>
                </a:solidFill>
                <a:latin typeface="Calibri" panose="020F0502020204030204" pitchFamily="34" charset="0"/>
                <a:ea typeface="Times New Roman" panose="02020603050405020304" pitchFamily="18" charset="0"/>
                <a:cs typeface="Calibri" panose="020F0502020204030204" pitchFamily="34" charset="0"/>
              </a:rPr>
              <a:t>Eliminate large gatherings, meetings</a:t>
            </a:r>
            <a:endParaRPr lang="en-CA" sz="3200" dirty="0">
              <a:latin typeface="Calibri" panose="020F0502020204030204" pitchFamily="34" charset="0"/>
              <a:ea typeface="Times New Roman" panose="02020603050405020304" pitchFamily="18" charset="0"/>
              <a:cs typeface="Calibri" panose="020F0502020204030204" pitchFamily="34" charset="0"/>
            </a:endParaRPr>
          </a:p>
          <a:p>
            <a:pPr marL="1143000" lvl="2" indent="-228600">
              <a:spcAft>
                <a:spcPts val="0"/>
              </a:spcAft>
              <a:buFont typeface="+mj-lt"/>
              <a:buAutoNum type="romanLcPeriod"/>
            </a:pPr>
            <a:r>
              <a:rPr lang="en-CA" sz="3200" dirty="0">
                <a:solidFill>
                  <a:srgbClr val="212121"/>
                </a:solidFill>
                <a:latin typeface="Calibri" panose="020F0502020204030204" pitchFamily="34" charset="0"/>
                <a:ea typeface="Times New Roman" panose="02020603050405020304" pitchFamily="18" charset="0"/>
                <a:cs typeface="Calibri" panose="020F0502020204030204" pitchFamily="34" charset="0"/>
              </a:rPr>
              <a:t>Daily Production Meeting deferred. John will co-ordinate with individuals</a:t>
            </a:r>
            <a:endParaRPr lang="en-CA" sz="3200" dirty="0">
              <a:latin typeface="Calibri" panose="020F0502020204030204" pitchFamily="34" charset="0"/>
              <a:ea typeface="Times New Roman" panose="02020603050405020304" pitchFamily="18" charset="0"/>
              <a:cs typeface="Calibri" panose="020F0502020204030204" pitchFamily="34" charset="0"/>
            </a:endParaRPr>
          </a:p>
          <a:p>
            <a:pPr marL="1143000" lvl="2" indent="-228600">
              <a:spcAft>
                <a:spcPts val="0"/>
              </a:spcAft>
              <a:buFont typeface="+mj-lt"/>
              <a:buAutoNum type="romanLcPeriod"/>
            </a:pPr>
            <a:r>
              <a:rPr lang="en-CA" sz="3200" dirty="0">
                <a:solidFill>
                  <a:srgbClr val="212121"/>
                </a:solidFill>
                <a:latin typeface="Calibri" panose="020F0502020204030204" pitchFamily="34" charset="0"/>
                <a:ea typeface="Times New Roman" panose="02020603050405020304" pitchFamily="18" charset="0"/>
                <a:cs typeface="Calibri" panose="020F0502020204030204" pitchFamily="34" charset="0"/>
              </a:rPr>
              <a:t>Lunch room- employees should not sit next to each other</a:t>
            </a:r>
          </a:p>
          <a:p>
            <a:pPr marL="1600200" lvl="3" indent="-228600">
              <a:buFont typeface="+mj-lt"/>
              <a:buAutoNum type="romanLcPeriod"/>
            </a:pPr>
            <a:r>
              <a:rPr lang="en-CA" sz="3200" dirty="0">
                <a:solidFill>
                  <a:srgbClr val="212121"/>
                </a:solidFill>
                <a:latin typeface="Calibri" panose="020F0502020204030204" pitchFamily="34" charset="0"/>
                <a:ea typeface="Times New Roman" panose="02020603050405020304" pitchFamily="18" charset="0"/>
                <a:cs typeface="Calibri" panose="020F0502020204030204" pitchFamily="34" charset="0"/>
              </a:rPr>
              <a:t>Stagger lunch areas- </a:t>
            </a:r>
            <a:r>
              <a:rPr lang="en-CA" sz="32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rPr>
              <a:t>more details to follow</a:t>
            </a:r>
            <a:endParaRPr lang="en-CA" sz="3200" dirty="0">
              <a:latin typeface="Calibri" panose="020F0502020204030204" pitchFamily="34" charset="0"/>
              <a:ea typeface="Times New Roman" panose="02020603050405020304" pitchFamily="18" charset="0"/>
              <a:cs typeface="Calibri" panose="020F0502020204030204" pitchFamily="34" charset="0"/>
            </a:endParaRPr>
          </a:p>
          <a:p>
            <a:pPr marL="1143000" lvl="2" indent="-228600">
              <a:spcAft>
                <a:spcPts val="0"/>
              </a:spcAft>
              <a:buFont typeface="+mj-lt"/>
              <a:buAutoNum type="romanLcPeriod"/>
            </a:pPr>
            <a:r>
              <a:rPr lang="en-CA" sz="3200" dirty="0">
                <a:solidFill>
                  <a:srgbClr val="212121"/>
                </a:solidFill>
                <a:latin typeface="Calibri" panose="020F0502020204030204" pitchFamily="34" charset="0"/>
                <a:ea typeface="Times New Roman" panose="02020603050405020304" pitchFamily="18" charset="0"/>
                <a:cs typeface="Calibri" panose="020F0502020204030204" pitchFamily="34" charset="0"/>
              </a:rPr>
              <a:t>Clean door knobs and other common areas prone to human interaction</a:t>
            </a:r>
            <a:endParaRPr lang="en-CA" sz="3200" dirty="0">
              <a:latin typeface="Calibri" panose="020F0502020204030204" pitchFamily="34" charset="0"/>
              <a:ea typeface="Times New Roman" panose="02020603050405020304" pitchFamily="18" charset="0"/>
              <a:cs typeface="Calibri" panose="020F0502020204030204" pitchFamily="34" charset="0"/>
            </a:endParaRPr>
          </a:p>
          <a:p>
            <a:pPr marL="1143000" lvl="2" indent="-228600">
              <a:spcAft>
                <a:spcPts val="0"/>
              </a:spcAft>
              <a:buFont typeface="+mj-lt"/>
              <a:buAutoNum type="romanLcPeriod"/>
            </a:pPr>
            <a:r>
              <a:rPr lang="en-CA" sz="3200" dirty="0">
                <a:solidFill>
                  <a:srgbClr val="212121"/>
                </a:solidFill>
                <a:latin typeface="Calibri" panose="020F0502020204030204" pitchFamily="34" charset="0"/>
                <a:ea typeface="Times New Roman" panose="02020603050405020304" pitchFamily="18" charset="0"/>
                <a:cs typeface="Calibri" panose="020F0502020204030204" pitchFamily="34" charset="0"/>
              </a:rPr>
              <a:t>Separate employee work stations, increase personal space</a:t>
            </a:r>
            <a:endParaRPr lang="en-CA" sz="32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076200877"/>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488" y="243501"/>
            <a:ext cx="11594592" cy="5324535"/>
          </a:xfrm>
          <a:prstGeom prst="rect">
            <a:avLst/>
          </a:prstGeom>
        </p:spPr>
        <p:txBody>
          <a:bodyPr wrap="square">
            <a:spAutoFit/>
          </a:bodyPr>
          <a:lstStyle/>
          <a:p>
            <a:pPr>
              <a:spcAft>
                <a:spcPts val="0"/>
              </a:spcAft>
            </a:pPr>
            <a:r>
              <a:rPr lang="en-CA" sz="40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rPr>
              <a:t>WEGU Actions To Help “Flatten the Curve”</a:t>
            </a:r>
            <a:endParaRPr lang="en-CA" sz="4000" dirty="0">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endParaRPr lang="en-CA" sz="36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en-CA" sz="40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rPr>
              <a:t>5. No visitors</a:t>
            </a:r>
            <a:endParaRPr lang="en-CA" sz="4000" b="1" u="sng" dirty="0">
              <a:latin typeface="Calibri" panose="020F0502020204030204" pitchFamily="34" charset="0"/>
              <a:ea typeface="Times New Roman" panose="02020603050405020304" pitchFamily="18" charset="0"/>
              <a:cs typeface="Calibri" panose="020F0502020204030204" pitchFamily="34" charset="0"/>
            </a:endParaRPr>
          </a:p>
          <a:p>
            <a:pPr marL="742950" lvl="1" indent="-285750">
              <a:spcAft>
                <a:spcPts val="0"/>
              </a:spcAft>
              <a:buFont typeface="+mj-lt"/>
              <a:buAutoNum type="alphaLcPeriod"/>
            </a:pPr>
            <a:r>
              <a:rPr lang="en-CA" sz="3200" dirty="0">
                <a:solidFill>
                  <a:srgbClr val="212121"/>
                </a:solidFill>
                <a:latin typeface="Calibri" panose="020F0502020204030204" pitchFamily="34" charset="0"/>
                <a:ea typeface="Times New Roman" panose="02020603050405020304" pitchFamily="18" charset="0"/>
                <a:cs typeface="Calibri" panose="020F0502020204030204" pitchFamily="34" charset="0"/>
              </a:rPr>
              <a:t>No outside visitors</a:t>
            </a:r>
            <a:endParaRPr lang="en-CA" sz="3200" dirty="0">
              <a:latin typeface="Calibri" panose="020F0502020204030204" pitchFamily="34" charset="0"/>
              <a:ea typeface="Times New Roman" panose="02020603050405020304" pitchFamily="18" charset="0"/>
              <a:cs typeface="Calibri" panose="020F0502020204030204" pitchFamily="34" charset="0"/>
            </a:endParaRPr>
          </a:p>
          <a:p>
            <a:pPr marL="1143000" lvl="2" indent="-228600">
              <a:spcAft>
                <a:spcPts val="0"/>
              </a:spcAft>
              <a:buFont typeface="+mj-lt"/>
              <a:buAutoNum type="romanLcPeriod"/>
            </a:pPr>
            <a:r>
              <a:rPr lang="en-CA" sz="3200" dirty="0">
                <a:solidFill>
                  <a:srgbClr val="212121"/>
                </a:solidFill>
                <a:latin typeface="Calibri" panose="020F0502020204030204" pitchFamily="34" charset="0"/>
                <a:ea typeface="Times New Roman" panose="02020603050405020304" pitchFamily="18" charset="0"/>
                <a:cs typeface="Calibri" panose="020F0502020204030204" pitchFamily="34" charset="0"/>
              </a:rPr>
              <a:t>Until further notice and will revisit every two weeks.</a:t>
            </a:r>
            <a:endParaRPr lang="en-CA" sz="3200" dirty="0">
              <a:latin typeface="Calibri" panose="020F0502020204030204" pitchFamily="34" charset="0"/>
              <a:ea typeface="Times New Roman" panose="02020603050405020304" pitchFamily="18" charset="0"/>
              <a:cs typeface="Calibri" panose="020F0502020204030204" pitchFamily="34" charset="0"/>
            </a:endParaRPr>
          </a:p>
          <a:p>
            <a:pPr marL="742950" lvl="1" indent="-285750">
              <a:spcAft>
                <a:spcPts val="0"/>
              </a:spcAft>
              <a:buFont typeface="+mj-lt"/>
              <a:buAutoNum type="alphaLcPeriod"/>
            </a:pPr>
            <a:r>
              <a:rPr lang="en-CA" sz="3200" dirty="0">
                <a:solidFill>
                  <a:srgbClr val="212121"/>
                </a:solidFill>
                <a:latin typeface="Calibri" panose="020F0502020204030204" pitchFamily="34" charset="0"/>
                <a:ea typeface="Times New Roman" panose="02020603050405020304" pitchFamily="18" charset="0"/>
                <a:cs typeface="Calibri" panose="020F0502020204030204" pitchFamily="34" charset="0"/>
              </a:rPr>
              <a:t>Post sign-Front entrance</a:t>
            </a:r>
            <a:endParaRPr lang="en-CA" sz="3200" dirty="0">
              <a:latin typeface="Calibri" panose="020F0502020204030204" pitchFamily="34" charset="0"/>
              <a:ea typeface="Times New Roman" panose="02020603050405020304" pitchFamily="18" charset="0"/>
              <a:cs typeface="Calibri" panose="020F0502020204030204" pitchFamily="34" charset="0"/>
            </a:endParaRPr>
          </a:p>
          <a:p>
            <a:pPr marL="742950" lvl="1" indent="-285750">
              <a:spcAft>
                <a:spcPts val="0"/>
              </a:spcAft>
              <a:buFont typeface="+mj-lt"/>
              <a:buAutoNum type="alphaLcPeriod"/>
            </a:pPr>
            <a:r>
              <a:rPr lang="en-CA" sz="3200" dirty="0">
                <a:solidFill>
                  <a:srgbClr val="212121"/>
                </a:solidFill>
                <a:latin typeface="Calibri" panose="020F0502020204030204" pitchFamily="34" charset="0"/>
                <a:ea typeface="Times New Roman" panose="02020603050405020304" pitchFamily="18" charset="0"/>
                <a:cs typeface="Calibri" panose="020F0502020204030204" pitchFamily="34" charset="0"/>
              </a:rPr>
              <a:t>All doors are secured.</a:t>
            </a:r>
            <a:endParaRPr lang="en-CA" sz="3200" dirty="0">
              <a:latin typeface="Calibri" panose="020F0502020204030204" pitchFamily="34" charset="0"/>
              <a:ea typeface="Times New Roman" panose="02020603050405020304" pitchFamily="18" charset="0"/>
              <a:cs typeface="Calibri" panose="020F0502020204030204" pitchFamily="34" charset="0"/>
            </a:endParaRPr>
          </a:p>
          <a:p>
            <a:pPr marL="742950" lvl="1" indent="-285750">
              <a:spcAft>
                <a:spcPts val="0"/>
              </a:spcAft>
              <a:buFont typeface="+mj-lt"/>
              <a:buAutoNum type="alphaLcPeriod"/>
            </a:pPr>
            <a:r>
              <a:rPr lang="en-CA" sz="3200" dirty="0">
                <a:solidFill>
                  <a:srgbClr val="212121"/>
                </a:solidFill>
                <a:latin typeface="Calibri" panose="020F0502020204030204" pitchFamily="34" charset="0"/>
                <a:ea typeface="Times New Roman" panose="02020603050405020304" pitchFamily="18" charset="0"/>
                <a:cs typeface="Calibri" panose="020F0502020204030204" pitchFamily="34" charset="0"/>
              </a:rPr>
              <a:t>Truck Drivers protocol-JS/Michelle</a:t>
            </a:r>
            <a:endParaRPr lang="en-CA" sz="3200" dirty="0">
              <a:latin typeface="Calibri" panose="020F0502020204030204" pitchFamily="34" charset="0"/>
              <a:ea typeface="Times New Roman" panose="02020603050405020304" pitchFamily="18" charset="0"/>
              <a:cs typeface="Calibri" panose="020F0502020204030204" pitchFamily="34" charset="0"/>
            </a:endParaRPr>
          </a:p>
          <a:p>
            <a:pPr marL="1143000" lvl="2" indent="-228600">
              <a:spcAft>
                <a:spcPts val="0"/>
              </a:spcAft>
              <a:buFont typeface="+mj-lt"/>
              <a:buAutoNum type="romanLcPeriod"/>
            </a:pPr>
            <a:r>
              <a:rPr lang="en-CA" sz="3200" dirty="0">
                <a:solidFill>
                  <a:srgbClr val="212121"/>
                </a:solidFill>
                <a:latin typeface="Calibri" panose="020F0502020204030204" pitchFamily="34" charset="0"/>
                <a:ea typeface="Times New Roman" panose="02020603050405020304" pitchFamily="18" charset="0"/>
                <a:cs typeface="Calibri" panose="020F0502020204030204" pitchFamily="34" charset="0"/>
              </a:rPr>
              <a:t>Immediately Truck drivers cannot wander in the plant. Must stay in authorized area.</a:t>
            </a:r>
            <a:endParaRPr lang="en-CA" sz="32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571584456"/>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488" y="467238"/>
            <a:ext cx="11594592" cy="4031873"/>
          </a:xfrm>
          <a:prstGeom prst="rect">
            <a:avLst/>
          </a:prstGeom>
        </p:spPr>
        <p:txBody>
          <a:bodyPr wrap="square">
            <a:spAutoFit/>
          </a:bodyPr>
          <a:lstStyle/>
          <a:p>
            <a:pPr>
              <a:spcAft>
                <a:spcPts val="0"/>
              </a:spcAft>
            </a:pPr>
            <a:r>
              <a:rPr lang="en-CA" sz="40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rPr>
              <a:t>WEGU Actions To Help “Flatten the Curve”</a:t>
            </a:r>
            <a:endParaRPr lang="en-CA" sz="4000" dirty="0">
              <a:latin typeface="Calibri" panose="020F0502020204030204" pitchFamily="34" charset="0"/>
              <a:ea typeface="Times New Roman" panose="02020603050405020304" pitchFamily="18" charset="0"/>
              <a:cs typeface="Calibri" panose="020F0502020204030204" pitchFamily="34" charset="0"/>
            </a:endParaRPr>
          </a:p>
          <a:p>
            <a:pPr lvl="0">
              <a:spcAft>
                <a:spcPts val="0"/>
              </a:spcAft>
            </a:pPr>
            <a:endParaRPr lang="en-CA" sz="2800" dirty="0">
              <a:solidFill>
                <a:srgbClr val="212121"/>
              </a:solidFill>
              <a:latin typeface="Calibri" panose="020F0502020204030204" pitchFamily="34" charset="0"/>
              <a:ea typeface="Times New Roman" panose="02020603050405020304" pitchFamily="18" charset="0"/>
              <a:cs typeface="Calibri" panose="020F0502020204030204" pitchFamily="34" charset="0"/>
            </a:endParaRPr>
          </a:p>
          <a:p>
            <a:pPr lvl="0">
              <a:spcAft>
                <a:spcPts val="0"/>
              </a:spcAft>
            </a:pPr>
            <a:endParaRPr lang="en-CA" sz="2800" dirty="0">
              <a:solidFill>
                <a:srgbClr val="212121"/>
              </a:solidFill>
              <a:latin typeface="Calibri" panose="020F0502020204030204" pitchFamily="34" charset="0"/>
              <a:ea typeface="Times New Roman" panose="02020603050405020304" pitchFamily="18" charset="0"/>
              <a:cs typeface="Calibri" panose="020F0502020204030204" pitchFamily="34" charset="0"/>
            </a:endParaRPr>
          </a:p>
          <a:p>
            <a:pPr lvl="0">
              <a:spcAft>
                <a:spcPts val="0"/>
              </a:spcAft>
            </a:pPr>
            <a:r>
              <a:rPr lang="en-CA" sz="40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rPr>
              <a:t>6. No customer visits Until Further Notice</a:t>
            </a:r>
          </a:p>
          <a:p>
            <a:pPr lvl="0">
              <a:spcAft>
                <a:spcPts val="0"/>
              </a:spcAft>
            </a:pPr>
            <a:endParaRPr lang="en-CA" sz="40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endParaRPr>
          </a:p>
          <a:p>
            <a:pPr marL="571500" lvl="0" indent="-571500">
              <a:spcAft>
                <a:spcPts val="0"/>
              </a:spcAft>
              <a:buFont typeface="Arial" panose="020B0604020202020204" pitchFamily="34" charset="0"/>
              <a:buChar char="•"/>
            </a:pPr>
            <a:r>
              <a:rPr lang="en-CA" sz="4000" dirty="0">
                <a:solidFill>
                  <a:srgbClr val="212121"/>
                </a:solidFill>
                <a:latin typeface="Calibri" panose="020F0502020204030204" pitchFamily="34" charset="0"/>
                <a:ea typeface="Times New Roman" panose="02020603050405020304" pitchFamily="18" charset="0"/>
                <a:cs typeface="Calibri" panose="020F0502020204030204" pitchFamily="34" charset="0"/>
              </a:rPr>
              <a:t>We will utilize skype, GO To Meetings and other forms of communication </a:t>
            </a:r>
            <a:endParaRPr lang="en-CA" sz="40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306814509"/>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488" y="545060"/>
            <a:ext cx="11594592" cy="2739211"/>
          </a:xfrm>
          <a:prstGeom prst="rect">
            <a:avLst/>
          </a:prstGeom>
        </p:spPr>
        <p:txBody>
          <a:bodyPr wrap="square">
            <a:spAutoFit/>
          </a:bodyPr>
          <a:lstStyle/>
          <a:p>
            <a:pPr>
              <a:spcAft>
                <a:spcPts val="0"/>
              </a:spcAft>
            </a:pPr>
            <a:r>
              <a:rPr lang="en-CA" sz="3600" b="1" u="sng" dirty="0">
                <a:solidFill>
                  <a:srgbClr val="212121"/>
                </a:solidFill>
                <a:latin typeface="Calibri" panose="020F0502020204030204" pitchFamily="34" charset="0"/>
                <a:ea typeface="Times New Roman" panose="02020603050405020304" pitchFamily="18" charset="0"/>
                <a:cs typeface="Calibri" panose="020F0502020204030204" pitchFamily="34" charset="0"/>
              </a:rPr>
              <a:t>WEGU Actions To Help “Flatten the Curve”</a:t>
            </a:r>
            <a:endParaRPr lang="en-CA" sz="3600" dirty="0">
              <a:latin typeface="Calibri" panose="020F0502020204030204" pitchFamily="34" charset="0"/>
              <a:ea typeface="Times New Roman" panose="02020603050405020304" pitchFamily="18" charset="0"/>
              <a:cs typeface="Calibri" panose="020F0502020204030204" pitchFamily="34" charset="0"/>
            </a:endParaRPr>
          </a:p>
          <a:p>
            <a:pPr lvl="0">
              <a:spcAft>
                <a:spcPts val="0"/>
              </a:spcAft>
            </a:pPr>
            <a:endParaRPr lang="en-CA" sz="2800" dirty="0">
              <a:solidFill>
                <a:srgbClr val="212121"/>
              </a:solidFill>
              <a:latin typeface="Calibri" panose="020F0502020204030204" pitchFamily="34" charset="0"/>
              <a:ea typeface="Times New Roman" panose="02020603050405020304" pitchFamily="18" charset="0"/>
              <a:cs typeface="Calibri" panose="020F0502020204030204" pitchFamily="34" charset="0"/>
            </a:endParaRPr>
          </a:p>
          <a:p>
            <a:pPr lvl="0">
              <a:spcAft>
                <a:spcPts val="0"/>
              </a:spcAft>
            </a:pPr>
            <a:endParaRPr lang="en-CA" sz="2800" dirty="0">
              <a:solidFill>
                <a:srgbClr val="212121"/>
              </a:solidFill>
              <a:latin typeface="Calibri" panose="020F0502020204030204" pitchFamily="34" charset="0"/>
              <a:ea typeface="Times New Roman" panose="02020603050405020304" pitchFamily="18" charset="0"/>
              <a:cs typeface="Calibri" panose="020F0502020204030204" pitchFamily="34" charset="0"/>
            </a:endParaRPr>
          </a:p>
          <a:p>
            <a:pPr lvl="0">
              <a:spcAft>
                <a:spcPts val="0"/>
              </a:spcAft>
            </a:pPr>
            <a:r>
              <a:rPr lang="en-CA" sz="4000" dirty="0">
                <a:solidFill>
                  <a:srgbClr val="212121"/>
                </a:solidFill>
                <a:latin typeface="Calibri" panose="020F0502020204030204" pitchFamily="34" charset="0"/>
                <a:ea typeface="Times New Roman" panose="02020603050405020304" pitchFamily="18" charset="0"/>
                <a:cs typeface="Calibri" panose="020F0502020204030204" pitchFamily="34" charset="0"/>
              </a:rPr>
              <a:t>7. If employee leaves Canada, upon return must go into self-isolation for 14 days</a:t>
            </a:r>
            <a:endParaRPr lang="en-CA" sz="40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382745251"/>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376" y="265176"/>
            <a:ext cx="9253728" cy="1323439"/>
          </a:xfrm>
          <a:prstGeom prst="rect">
            <a:avLst/>
          </a:prstGeom>
          <a:noFill/>
        </p:spPr>
        <p:txBody>
          <a:bodyPr wrap="square" rtlCol="0">
            <a:spAutoFit/>
          </a:bodyPr>
          <a:lstStyle/>
          <a:p>
            <a:r>
              <a:rPr lang="en-CA" sz="8000" b="1" dirty="0"/>
              <a:t>COVID-19 Resources</a:t>
            </a:r>
          </a:p>
        </p:txBody>
      </p:sp>
      <p:sp>
        <p:nvSpPr>
          <p:cNvPr id="3" name="TextBox 2"/>
          <p:cNvSpPr txBox="1"/>
          <p:nvPr/>
        </p:nvSpPr>
        <p:spPr>
          <a:xfrm>
            <a:off x="1865376" y="1627632"/>
            <a:ext cx="9692640" cy="5047536"/>
          </a:xfrm>
          <a:prstGeom prst="rect">
            <a:avLst/>
          </a:prstGeom>
          <a:noFill/>
        </p:spPr>
        <p:txBody>
          <a:bodyPr wrap="square" rtlCol="0">
            <a:spAutoFit/>
          </a:bodyPr>
          <a:lstStyle/>
          <a:p>
            <a:r>
              <a:rPr lang="en-CA" sz="2400" b="1" u="sng" dirty="0"/>
              <a:t>Federal Government:</a:t>
            </a:r>
          </a:p>
          <a:p>
            <a:endParaRPr lang="en-CA" sz="2000" dirty="0">
              <a:hlinkClick r:id="rId2"/>
            </a:endParaRPr>
          </a:p>
          <a:p>
            <a:r>
              <a:rPr lang="en-CA" sz="2000" dirty="0">
                <a:hlinkClick r:id="rId2"/>
              </a:rPr>
              <a:t>https://www.canada.ca/en/public-health/services/diseases/2019-novel-coronavirus-infection.html</a:t>
            </a:r>
            <a:endParaRPr lang="en-CA" sz="2000" dirty="0"/>
          </a:p>
          <a:p>
            <a:endParaRPr lang="en-CA" sz="2000" dirty="0"/>
          </a:p>
          <a:p>
            <a:r>
              <a:rPr lang="en-CA" sz="2400" b="1" u="sng" dirty="0"/>
              <a:t>Provincial Government:</a:t>
            </a:r>
          </a:p>
          <a:p>
            <a:r>
              <a:rPr lang="en-CA" sz="2000" dirty="0">
                <a:hlinkClick r:id="rId3"/>
              </a:rPr>
              <a:t>https://www.ontario.ca/page/government-ontario</a:t>
            </a:r>
            <a:endParaRPr lang="en-CA" sz="2000" dirty="0"/>
          </a:p>
          <a:p>
            <a:endParaRPr lang="en-CA" sz="2000" dirty="0"/>
          </a:p>
          <a:p>
            <a:r>
              <a:rPr lang="en-CA" sz="2400" b="1" u="sng" dirty="0"/>
              <a:t>Self Assessment:</a:t>
            </a:r>
          </a:p>
          <a:p>
            <a:endParaRPr lang="en-CA" sz="2000" dirty="0"/>
          </a:p>
          <a:p>
            <a:r>
              <a:rPr lang="en-CA" sz="2000" dirty="0">
                <a:hlinkClick r:id="rId4"/>
              </a:rPr>
              <a:t>https://covid-19.ontario.ca/self-assessment/#q0</a:t>
            </a:r>
            <a:endParaRPr lang="en-CA" sz="2000" dirty="0"/>
          </a:p>
          <a:p>
            <a:endParaRPr lang="en-CA" dirty="0"/>
          </a:p>
          <a:p>
            <a:endParaRPr lang="en-CA" dirty="0"/>
          </a:p>
          <a:p>
            <a:endParaRPr lang="en-CA" dirty="0"/>
          </a:p>
          <a:p>
            <a:endParaRPr lang="en-CA" dirty="0"/>
          </a:p>
          <a:p>
            <a:endParaRPr lang="en-CA" dirty="0"/>
          </a:p>
        </p:txBody>
      </p:sp>
    </p:spTree>
    <p:extLst>
      <p:ext uri="{BB962C8B-B14F-4D97-AF65-F5344CB8AC3E}">
        <p14:creationId xmlns:p14="http://schemas.microsoft.com/office/powerpoint/2010/main" val="1838934451"/>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58368" y="475488"/>
            <a:ext cx="11036808" cy="584775"/>
          </a:xfrm>
          <a:prstGeom prst="rect">
            <a:avLst/>
          </a:prstGeom>
          <a:noFill/>
        </p:spPr>
        <p:txBody>
          <a:bodyPr wrap="square" rtlCol="0">
            <a:spAutoFit/>
          </a:bodyPr>
          <a:lstStyle/>
          <a:p>
            <a:r>
              <a:rPr lang="en-CA" sz="3200" b="1" dirty="0"/>
              <a:t>WEGU Will Begin Weekly Work Station touch Point Disinfecting</a:t>
            </a:r>
          </a:p>
        </p:txBody>
      </p:sp>
      <p:sp>
        <p:nvSpPr>
          <p:cNvPr id="6" name="TextBox 5"/>
          <p:cNvSpPr txBox="1"/>
          <p:nvPr/>
        </p:nvSpPr>
        <p:spPr>
          <a:xfrm>
            <a:off x="850392" y="1499616"/>
            <a:ext cx="9838944" cy="4401205"/>
          </a:xfrm>
          <a:prstGeom prst="rect">
            <a:avLst/>
          </a:prstGeom>
          <a:noFill/>
        </p:spPr>
        <p:txBody>
          <a:bodyPr wrap="square" rtlCol="0">
            <a:spAutoFit/>
          </a:bodyPr>
          <a:lstStyle/>
          <a:p>
            <a:pPr marL="285750" indent="-285750">
              <a:buFont typeface="Arial" panose="020B0604020202020204" pitchFamily="34" charset="0"/>
              <a:buChar char="•"/>
            </a:pPr>
            <a:r>
              <a:rPr lang="en-CA" sz="2800" dirty="0"/>
              <a:t>JAN PRO has been hired to disinfect work stations and touch points</a:t>
            </a:r>
          </a:p>
          <a:p>
            <a:pPr marL="285750" indent="-285750">
              <a:buFont typeface="Arial" panose="020B0604020202020204" pitchFamily="34" charset="0"/>
              <a:buChar char="•"/>
            </a:pPr>
            <a:r>
              <a:rPr lang="en-CA" sz="2800" dirty="0"/>
              <a:t>Jan-Pros EnviroShield system uses a disinfectant that is EPA-rated as the safest in its class</a:t>
            </a:r>
          </a:p>
          <a:p>
            <a:pPr marL="285750" indent="-285750">
              <a:buFont typeface="Arial" panose="020B0604020202020204" pitchFamily="34" charset="0"/>
              <a:buChar char="•"/>
            </a:pPr>
            <a:r>
              <a:rPr lang="en-CA" sz="2800" dirty="0"/>
              <a:t>EnviroShield is able to kill 99.9% of harmful bacteria, including MRSA, H1N1, E. Coli, Listeria and covid-19</a:t>
            </a:r>
          </a:p>
          <a:p>
            <a:pPr marL="285750" indent="-285750">
              <a:buFont typeface="Arial" panose="020B0604020202020204" pitchFamily="34" charset="0"/>
              <a:buChar char="•"/>
            </a:pPr>
            <a:r>
              <a:rPr lang="en-CA" sz="2800" dirty="0"/>
              <a:t>Jan-Pro will be on site every Monday at 6:00am</a:t>
            </a:r>
          </a:p>
          <a:p>
            <a:pPr marL="285750" indent="-285750">
              <a:buFont typeface="Arial" panose="020B0604020202020204" pitchFamily="34" charset="0"/>
              <a:buChar char="•"/>
            </a:pPr>
            <a:r>
              <a:rPr lang="en-CA" sz="2800" dirty="0"/>
              <a:t>Please see additional Safety Data Shield posted at the bulletin boards</a:t>
            </a:r>
          </a:p>
          <a:p>
            <a:endParaRPr lang="en-CA" sz="2800" dirty="0"/>
          </a:p>
        </p:txBody>
      </p:sp>
    </p:spTree>
    <p:extLst>
      <p:ext uri="{BB962C8B-B14F-4D97-AF65-F5344CB8AC3E}">
        <p14:creationId xmlns:p14="http://schemas.microsoft.com/office/powerpoint/2010/main" val="3305139122"/>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6384" y="338714"/>
            <a:ext cx="10945368" cy="707886"/>
          </a:xfrm>
          <a:prstGeom prst="rect">
            <a:avLst/>
          </a:prstGeom>
          <a:noFill/>
        </p:spPr>
        <p:txBody>
          <a:bodyPr wrap="square" rtlCol="0">
            <a:spAutoFit/>
          </a:bodyPr>
          <a:lstStyle/>
          <a:p>
            <a:pPr algn="ctr"/>
            <a:r>
              <a:rPr lang="en-CA" sz="4000" b="1" dirty="0"/>
              <a:t>North American Automotive Companies Updates</a:t>
            </a:r>
          </a:p>
        </p:txBody>
      </p:sp>
      <p:sp>
        <p:nvSpPr>
          <p:cNvPr id="4" name="TextBox 3"/>
          <p:cNvSpPr txBox="1"/>
          <p:nvPr/>
        </p:nvSpPr>
        <p:spPr>
          <a:xfrm>
            <a:off x="1618488" y="4719273"/>
            <a:ext cx="10113264" cy="584775"/>
          </a:xfrm>
          <a:prstGeom prst="rect">
            <a:avLst/>
          </a:prstGeom>
          <a:noFill/>
        </p:spPr>
        <p:txBody>
          <a:bodyPr wrap="square" rtlCol="0">
            <a:spAutoFit/>
          </a:bodyPr>
          <a:lstStyle/>
          <a:p>
            <a:r>
              <a:rPr lang="en-CA" sz="3200" dirty="0"/>
              <a:t>Note: We are revisiting weekly and will revise.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958" y="1425997"/>
            <a:ext cx="1584000" cy="59664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262" y="2530365"/>
            <a:ext cx="936000" cy="936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6464" y="3884787"/>
            <a:ext cx="1512000" cy="714567"/>
          </a:xfrm>
          <a:prstGeom prst="rect">
            <a:avLst/>
          </a:prstGeom>
        </p:spPr>
      </p:pic>
      <p:sp>
        <p:nvSpPr>
          <p:cNvPr id="8" name="TextBox 7"/>
          <p:cNvSpPr txBox="1"/>
          <p:nvPr/>
        </p:nvSpPr>
        <p:spPr>
          <a:xfrm>
            <a:off x="2259374" y="2402035"/>
            <a:ext cx="9362650" cy="769441"/>
          </a:xfrm>
          <a:prstGeom prst="rect">
            <a:avLst/>
          </a:prstGeom>
          <a:noFill/>
        </p:spPr>
        <p:txBody>
          <a:bodyPr wrap="square" rtlCol="0">
            <a:spAutoFit/>
          </a:bodyPr>
          <a:lstStyle/>
          <a:p>
            <a:r>
              <a:rPr lang="en-CA" sz="4400" dirty="0"/>
              <a:t>2k Target Start Up May 4th, 2020</a:t>
            </a:r>
          </a:p>
        </p:txBody>
      </p:sp>
    </p:spTree>
    <p:extLst>
      <p:ext uri="{BB962C8B-B14F-4D97-AF65-F5344CB8AC3E}">
        <p14:creationId xmlns:p14="http://schemas.microsoft.com/office/powerpoint/2010/main" val="2458255663"/>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0860" y="554476"/>
            <a:ext cx="9484468" cy="4093428"/>
          </a:xfrm>
          <a:prstGeom prst="rect">
            <a:avLst/>
          </a:prstGeom>
          <a:noFill/>
        </p:spPr>
        <p:txBody>
          <a:bodyPr wrap="square" rtlCol="0">
            <a:spAutoFit/>
          </a:bodyPr>
          <a:lstStyle/>
          <a:p>
            <a:r>
              <a:rPr lang="en-CA" sz="6000" b="1" dirty="0"/>
              <a:t>WEGU Covid-19 Task Team</a:t>
            </a:r>
          </a:p>
          <a:p>
            <a:pPr algn="ctr"/>
            <a:r>
              <a:rPr lang="en-CA" sz="4000" b="1" dirty="0"/>
              <a:t>John Shelley</a:t>
            </a:r>
          </a:p>
          <a:p>
            <a:pPr algn="ctr"/>
            <a:r>
              <a:rPr lang="en-CA" sz="4000" b="1" dirty="0"/>
              <a:t>Angie Lowe</a:t>
            </a:r>
          </a:p>
          <a:p>
            <a:pPr algn="ctr"/>
            <a:r>
              <a:rPr lang="en-CA" sz="4000" b="1" dirty="0"/>
              <a:t>Sinisa Vasic</a:t>
            </a:r>
          </a:p>
          <a:p>
            <a:pPr algn="ctr"/>
            <a:r>
              <a:rPr lang="en-CA" sz="4000" b="1" dirty="0"/>
              <a:t>Ian Thomson</a:t>
            </a:r>
          </a:p>
          <a:p>
            <a:pPr algn="ctr"/>
            <a:r>
              <a:rPr lang="en-CA" sz="4000" b="1" dirty="0"/>
              <a:t>Emidio Di Meo</a:t>
            </a:r>
          </a:p>
        </p:txBody>
      </p:sp>
      <p:sp>
        <p:nvSpPr>
          <p:cNvPr id="3" name="TextBox 2"/>
          <p:cNvSpPr txBox="1"/>
          <p:nvPr/>
        </p:nvSpPr>
        <p:spPr>
          <a:xfrm>
            <a:off x="729574" y="4990289"/>
            <a:ext cx="9708205" cy="1077218"/>
          </a:xfrm>
          <a:prstGeom prst="rect">
            <a:avLst/>
          </a:prstGeom>
          <a:noFill/>
        </p:spPr>
        <p:txBody>
          <a:bodyPr wrap="square" rtlCol="0">
            <a:spAutoFit/>
          </a:bodyPr>
          <a:lstStyle/>
          <a:p>
            <a:r>
              <a:rPr lang="en-CA" sz="3200" b="1" dirty="0"/>
              <a:t>**Please address all questions to one of the  Covid-19 Task Team members</a:t>
            </a:r>
          </a:p>
        </p:txBody>
      </p:sp>
    </p:spTree>
    <p:extLst>
      <p:ext uri="{BB962C8B-B14F-4D97-AF65-F5344CB8AC3E}">
        <p14:creationId xmlns:p14="http://schemas.microsoft.com/office/powerpoint/2010/main" val="120078709"/>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2002" y="77533"/>
            <a:ext cx="2095500" cy="2295525"/>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54" y="4463605"/>
            <a:ext cx="2095500" cy="2295525"/>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9914" y="4451413"/>
            <a:ext cx="2095500" cy="2295525"/>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058" y="59245"/>
            <a:ext cx="2095500" cy="2295525"/>
          </a:xfrm>
          <a:prstGeom prst="rect">
            <a:avLst/>
          </a:prstGeom>
        </p:spPr>
      </p:pic>
      <p:sp>
        <p:nvSpPr>
          <p:cNvPr id="8" name="TextBox 7"/>
          <p:cNvSpPr txBox="1"/>
          <p:nvPr/>
        </p:nvSpPr>
        <p:spPr>
          <a:xfrm>
            <a:off x="283464" y="2257395"/>
            <a:ext cx="11576304" cy="707886"/>
          </a:xfrm>
          <a:prstGeom prst="rect">
            <a:avLst/>
          </a:prstGeom>
          <a:noFill/>
        </p:spPr>
        <p:txBody>
          <a:bodyPr wrap="square" rtlCol="0">
            <a:spAutoFit/>
          </a:bodyPr>
          <a:lstStyle/>
          <a:p>
            <a:r>
              <a:rPr lang="en-CA" sz="4000" b="1" dirty="0"/>
              <a:t>“WE ARE RESPONSIBLE FOR EACH OTHERS HEALTH”</a:t>
            </a:r>
            <a:endParaRPr lang="en-CA" sz="4000" dirty="0"/>
          </a:p>
        </p:txBody>
      </p:sp>
      <p:sp>
        <p:nvSpPr>
          <p:cNvPr id="2" name="TextBox 1"/>
          <p:cNvSpPr txBox="1"/>
          <p:nvPr/>
        </p:nvSpPr>
        <p:spPr>
          <a:xfrm>
            <a:off x="302920" y="3151761"/>
            <a:ext cx="11165991" cy="646331"/>
          </a:xfrm>
          <a:prstGeom prst="rect">
            <a:avLst/>
          </a:prstGeom>
          <a:noFill/>
        </p:spPr>
        <p:txBody>
          <a:bodyPr wrap="square" rtlCol="0">
            <a:spAutoFit/>
          </a:bodyPr>
          <a:lstStyle/>
          <a:p>
            <a:r>
              <a:rPr lang="en-CA" sz="3600" b="1" dirty="0"/>
              <a:t>We each must do our part and follow proper procedures</a:t>
            </a:r>
          </a:p>
        </p:txBody>
      </p:sp>
      <p:sp>
        <p:nvSpPr>
          <p:cNvPr id="4" name="TextBox 3"/>
          <p:cNvSpPr txBox="1"/>
          <p:nvPr/>
        </p:nvSpPr>
        <p:spPr>
          <a:xfrm>
            <a:off x="2178558" y="3945574"/>
            <a:ext cx="7996574" cy="1323439"/>
          </a:xfrm>
          <a:prstGeom prst="rect">
            <a:avLst/>
          </a:prstGeom>
          <a:noFill/>
        </p:spPr>
        <p:txBody>
          <a:bodyPr wrap="square" rtlCol="0">
            <a:spAutoFit/>
          </a:bodyPr>
          <a:lstStyle/>
          <a:p>
            <a:pPr marL="342900" indent="-342900">
              <a:buFont typeface="+mj-lt"/>
              <a:buAutoNum type="arabicPeriod"/>
            </a:pPr>
            <a:r>
              <a:rPr lang="en-CA" sz="4000" dirty="0"/>
              <a:t>Proper and Regular Hand Washing</a:t>
            </a:r>
          </a:p>
          <a:p>
            <a:pPr marL="342900" indent="-342900">
              <a:buFont typeface="+mj-lt"/>
              <a:buAutoNum type="arabicPeriod"/>
            </a:pPr>
            <a:r>
              <a:rPr lang="en-CA" sz="4000" dirty="0"/>
              <a:t>Social Distancing</a:t>
            </a:r>
          </a:p>
        </p:txBody>
      </p:sp>
    </p:spTree>
    <p:extLst>
      <p:ext uri="{BB962C8B-B14F-4D97-AF65-F5344CB8AC3E}">
        <p14:creationId xmlns:p14="http://schemas.microsoft.com/office/powerpoint/2010/main" val="1051300801"/>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screenshot&#10;&#10;Description automatically generated">
            <a:extLst>
              <a:ext uri="{FF2B5EF4-FFF2-40B4-BE49-F238E27FC236}">
                <a16:creationId xmlns:a16="http://schemas.microsoft.com/office/drawing/2014/main" id="{83775636-BCAA-412A-9BD7-A0142BABEA81}"/>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Tree>
    <p:extLst>
      <p:ext uri="{BB962C8B-B14F-4D97-AF65-F5344CB8AC3E}">
        <p14:creationId xmlns:p14="http://schemas.microsoft.com/office/powerpoint/2010/main" val="2349678633"/>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creenshot of a cell phone&#10;&#10;Description automatically generated">
            <a:extLst>
              <a:ext uri="{FF2B5EF4-FFF2-40B4-BE49-F238E27FC236}">
                <a16:creationId xmlns:a16="http://schemas.microsoft.com/office/drawing/2014/main" id="{155841C1-D6F0-4A17-8786-835B4AC0B3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1143" y="-1"/>
            <a:ext cx="5932169" cy="6858000"/>
          </a:xfrm>
          <a:prstGeom prst="rect">
            <a:avLst/>
          </a:prstGeom>
          <a:ln>
            <a:noFill/>
          </a:ln>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5043345"/>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168" y="289075"/>
            <a:ext cx="11841480" cy="6232475"/>
          </a:xfrm>
          <a:prstGeom prst="rect">
            <a:avLst/>
          </a:prstGeom>
        </p:spPr>
        <p:txBody>
          <a:bodyPr wrap="square">
            <a:spAutoFit/>
          </a:bodyPr>
          <a:lstStyle/>
          <a:p>
            <a:pPr algn="ctr">
              <a:lnSpc>
                <a:spcPts val="1800"/>
              </a:lnSpc>
              <a:spcBef>
                <a:spcPts val="600"/>
              </a:spcBef>
              <a:spcAft>
                <a:spcPts val="0"/>
              </a:spcAft>
            </a:pPr>
            <a:r>
              <a:rPr lang="en-CA" sz="2400" b="1" dirty="0">
                <a:latin typeface="Arial" panose="020B0604020202020204" pitchFamily="34" charset="0"/>
                <a:ea typeface="Times New Roman" panose="02020603050405020304" pitchFamily="18" charset="0"/>
              </a:rPr>
              <a:t>Ontario Enacts Declaration of Emergency to Protect the Public</a:t>
            </a:r>
            <a:endParaRPr lang="en-CA" dirty="0">
              <a:latin typeface="Arial" panose="020B0604020202020204" pitchFamily="34" charset="0"/>
              <a:ea typeface="Times New Roman" panose="02020603050405020304" pitchFamily="18" charset="0"/>
            </a:endParaRPr>
          </a:p>
          <a:p>
            <a:pPr algn="ctr">
              <a:spcAft>
                <a:spcPts val="0"/>
              </a:spcAft>
            </a:pPr>
            <a:r>
              <a:rPr lang="en-CA" sz="2000" b="1" i="1" dirty="0">
                <a:latin typeface="Arial Italic" panose="020B0604020202090204" pitchFamily="34" charset="0"/>
                <a:ea typeface="Times New Roman" panose="02020603050405020304" pitchFamily="18" charset="0"/>
                <a:cs typeface="Arial" panose="020B0604020202020204" pitchFamily="34" charset="0"/>
              </a:rPr>
              <a:t>Significantly Enhanced Measures will Help Contain Spread of COVID-19</a:t>
            </a:r>
            <a:endParaRPr lang="en-CA" sz="2000" b="1" i="1" dirty="0">
              <a:latin typeface="Arial Italic" panose="020B0604020202090204" pitchFamily="34" charset="0"/>
              <a:ea typeface="Times New Roman" panose="02020603050405020304" pitchFamily="18" charset="0"/>
              <a:cs typeface="Times New Roman" panose="02020603050405020304" pitchFamily="18" charset="0"/>
            </a:endParaRPr>
          </a:p>
          <a:p>
            <a:pPr algn="ctr">
              <a:lnSpc>
                <a:spcPts val="1800"/>
              </a:lnSpc>
              <a:spcBef>
                <a:spcPts val="600"/>
              </a:spcBef>
              <a:spcAft>
                <a:spcPts val="0"/>
              </a:spcAft>
            </a:pPr>
            <a:r>
              <a:rPr lang="en-CA" dirty="0">
                <a:latin typeface="Arial" panose="020B0604020202020204" pitchFamily="34" charset="0"/>
                <a:ea typeface="Times New Roman" panose="02020603050405020304" pitchFamily="18" charset="0"/>
              </a:rPr>
              <a:t>March 17, 2020 9:13 A.M.</a:t>
            </a:r>
          </a:p>
          <a:p>
            <a:pPr>
              <a:lnSpc>
                <a:spcPts val="1800"/>
              </a:lnSpc>
              <a:spcBef>
                <a:spcPts val="600"/>
              </a:spcBef>
              <a:spcAft>
                <a:spcPts val="0"/>
              </a:spcAft>
            </a:pPr>
            <a:r>
              <a:rPr lang="en-CA" dirty="0">
                <a:latin typeface="Arial" panose="020B0604020202020204" pitchFamily="34" charset="0"/>
                <a:ea typeface="Times New Roman" panose="02020603050405020304" pitchFamily="18" charset="0"/>
              </a:rPr>
              <a:t> </a:t>
            </a:r>
          </a:p>
          <a:p>
            <a:pPr>
              <a:lnSpc>
                <a:spcPts val="1800"/>
              </a:lnSpc>
              <a:spcBef>
                <a:spcPts val="600"/>
              </a:spcBef>
              <a:spcAft>
                <a:spcPts val="1200"/>
              </a:spcAft>
            </a:pPr>
            <a:r>
              <a:rPr lang="en-CA" dirty="0">
                <a:latin typeface="Arial Unicode MS" panose="020B0604020202020204" pitchFamily="34" charset="-128"/>
                <a:ea typeface="Arial Unicode MS" panose="020B0604020202020204" pitchFamily="34" charset="-128"/>
              </a:rPr>
              <a:t>TORONTO - Today, the Government of Ontario announced that it is taking decisive action by making an order declaring an emergency under s 7.0.1 (1) the </a:t>
            </a:r>
            <a:r>
              <a:rPr lang="en-CA" i="1" dirty="0">
                <a:latin typeface="Arial Unicode MS" panose="020B0604020202020204" pitchFamily="34" charset="-128"/>
                <a:ea typeface="Arial Unicode MS" panose="020B0604020202020204" pitchFamily="34" charset="-128"/>
              </a:rPr>
              <a:t>Emergency Management and Civil Protection Act</a:t>
            </a:r>
            <a:r>
              <a:rPr lang="en-CA" dirty="0">
                <a:latin typeface="Arial Unicode MS" panose="020B0604020202020204" pitchFamily="34" charset="-128"/>
                <a:ea typeface="Arial Unicode MS" panose="020B0604020202020204" pitchFamily="34" charset="-128"/>
              </a:rPr>
              <a:t>. In doing so, Ontario is using every power possible to continue to protect the health and safety of all individuals and families.</a:t>
            </a:r>
          </a:p>
          <a:p>
            <a:pPr>
              <a:lnSpc>
                <a:spcPts val="1800"/>
              </a:lnSpc>
              <a:spcBef>
                <a:spcPts val="600"/>
              </a:spcBef>
              <a:spcAft>
                <a:spcPts val="1200"/>
              </a:spcAft>
            </a:pPr>
            <a:r>
              <a:rPr lang="en-CA" dirty="0">
                <a:latin typeface="Arial Unicode MS" panose="020B0604020202020204" pitchFamily="34" charset="-128"/>
                <a:ea typeface="Arial Unicode MS" panose="020B0604020202020204" pitchFamily="34" charset="-128"/>
              </a:rPr>
              <a:t>"We are facing an unprecedented time in our history," said Premier Ford. "This is a decision that was not made lightly. COVID-19 constitutes a danger of major proportions. We are taking this extraordinary measure because we must offer our full support and every power possible to help our health care sector fight the spread of COVID-19. The health and wellbeing of every Ontarian must be our number one priority."</a:t>
            </a:r>
          </a:p>
          <a:p>
            <a:pPr>
              <a:lnSpc>
                <a:spcPts val="1800"/>
              </a:lnSpc>
              <a:spcBef>
                <a:spcPts val="600"/>
              </a:spcBef>
              <a:spcAft>
                <a:spcPts val="1200"/>
              </a:spcAft>
            </a:pPr>
            <a:r>
              <a:rPr lang="en-CA" dirty="0">
                <a:latin typeface="Arial Unicode MS" panose="020B0604020202020204" pitchFamily="34" charset="-128"/>
                <a:ea typeface="Arial Unicode MS" panose="020B0604020202020204" pitchFamily="34" charset="-128"/>
              </a:rPr>
              <a:t>As a result of this declaration and its associated orders, the following establishments are legally required to close immediately:</a:t>
            </a:r>
          </a:p>
          <a:p>
            <a:pPr marL="342900" lvl="0" indent="-342900">
              <a:spcAft>
                <a:spcPts val="0"/>
              </a:spcAft>
              <a:buSzPts val="1000"/>
              <a:buFont typeface="Symbol" panose="05050102010706020507" pitchFamily="18" charset="2"/>
              <a:buChar char=""/>
              <a:tabLst>
                <a:tab pos="457200" algn="l"/>
              </a:tabLst>
            </a:pPr>
            <a:r>
              <a:rPr lang="en-CA" dirty="0">
                <a:latin typeface="Arial" panose="020B0604020202020204" pitchFamily="34" charset="0"/>
                <a:ea typeface="Times New Roman" panose="02020603050405020304" pitchFamily="18" charset="0"/>
              </a:rPr>
              <a:t>All facilities providing indoor recreational programs;</a:t>
            </a:r>
          </a:p>
          <a:p>
            <a:pPr marL="342900" lvl="0" indent="-342900">
              <a:spcAft>
                <a:spcPts val="0"/>
              </a:spcAft>
              <a:buSzPts val="1000"/>
              <a:buFont typeface="Symbol" panose="05050102010706020507" pitchFamily="18" charset="2"/>
              <a:buChar char=""/>
              <a:tabLst>
                <a:tab pos="457200" algn="l"/>
              </a:tabLst>
            </a:pPr>
            <a:r>
              <a:rPr lang="en-CA" dirty="0">
                <a:latin typeface="Arial" panose="020B0604020202020204" pitchFamily="34" charset="0"/>
                <a:ea typeface="Times New Roman" panose="02020603050405020304" pitchFamily="18" charset="0"/>
              </a:rPr>
              <a:t>All public libraries;</a:t>
            </a:r>
          </a:p>
          <a:p>
            <a:pPr marL="342900" lvl="0" indent="-342900">
              <a:spcAft>
                <a:spcPts val="0"/>
              </a:spcAft>
              <a:buSzPts val="1000"/>
              <a:buFont typeface="Symbol" panose="05050102010706020507" pitchFamily="18" charset="2"/>
              <a:buChar char=""/>
              <a:tabLst>
                <a:tab pos="457200" algn="l"/>
              </a:tabLst>
            </a:pPr>
            <a:r>
              <a:rPr lang="en-CA" dirty="0">
                <a:latin typeface="Arial" panose="020B0604020202020204" pitchFamily="34" charset="0"/>
                <a:ea typeface="Times New Roman" panose="02020603050405020304" pitchFamily="18" charset="0"/>
              </a:rPr>
              <a:t>All private schools as defined in the </a:t>
            </a:r>
            <a:r>
              <a:rPr lang="en-CA" i="1" dirty="0">
                <a:latin typeface="Arial" panose="020B0604020202020204" pitchFamily="34" charset="0"/>
                <a:ea typeface="Times New Roman" panose="02020603050405020304" pitchFamily="18" charset="0"/>
              </a:rPr>
              <a:t>Education Act</a:t>
            </a:r>
            <a:r>
              <a:rPr lang="en-CA" dirty="0">
                <a:latin typeface="Arial" panose="020B0604020202020204" pitchFamily="34" charset="0"/>
                <a:ea typeface="Times New Roman" panose="02020603050405020304" pitchFamily="18" charset="0"/>
              </a:rPr>
              <a:t>;</a:t>
            </a:r>
          </a:p>
          <a:p>
            <a:pPr marL="342900" lvl="0" indent="-342900">
              <a:spcAft>
                <a:spcPts val="0"/>
              </a:spcAft>
              <a:buSzPts val="1000"/>
              <a:buFont typeface="Symbol" panose="05050102010706020507" pitchFamily="18" charset="2"/>
              <a:buChar char=""/>
              <a:tabLst>
                <a:tab pos="457200" algn="l"/>
              </a:tabLst>
            </a:pPr>
            <a:r>
              <a:rPr lang="en-CA" dirty="0">
                <a:latin typeface="Arial" panose="020B0604020202020204" pitchFamily="34" charset="0"/>
                <a:ea typeface="Times New Roman" panose="02020603050405020304" pitchFamily="18" charset="0"/>
              </a:rPr>
              <a:t>All licensed child care centres;</a:t>
            </a:r>
          </a:p>
          <a:p>
            <a:pPr marL="342900" lvl="0" indent="-342900">
              <a:spcAft>
                <a:spcPts val="0"/>
              </a:spcAft>
              <a:buSzPts val="1000"/>
              <a:buFont typeface="Symbol" panose="05050102010706020507" pitchFamily="18" charset="2"/>
              <a:buChar char=""/>
              <a:tabLst>
                <a:tab pos="457200" algn="l"/>
              </a:tabLst>
            </a:pPr>
            <a:r>
              <a:rPr lang="en-CA" dirty="0">
                <a:latin typeface="Arial" panose="020B0604020202020204" pitchFamily="34" charset="0"/>
                <a:ea typeface="Times New Roman" panose="02020603050405020304" pitchFamily="18" charset="0"/>
              </a:rPr>
              <a:t>All bars and restaurants, except to the extent that such facilities provide takeout food and delivery;</a:t>
            </a:r>
          </a:p>
          <a:p>
            <a:pPr marL="342900" lvl="0" indent="-342900">
              <a:spcAft>
                <a:spcPts val="0"/>
              </a:spcAft>
              <a:buSzPts val="1000"/>
              <a:buFont typeface="Symbol" panose="05050102010706020507" pitchFamily="18" charset="2"/>
              <a:buChar char=""/>
              <a:tabLst>
                <a:tab pos="457200" algn="l"/>
              </a:tabLst>
            </a:pPr>
            <a:r>
              <a:rPr lang="en-CA" dirty="0">
                <a:latin typeface="Arial" panose="020B0604020202020204" pitchFamily="34" charset="0"/>
                <a:ea typeface="Times New Roman" panose="02020603050405020304" pitchFamily="18" charset="0"/>
              </a:rPr>
              <a:t>All theatres including those offering live performances of music, dance, and other art forms, as well as cinemas that show movies; and</a:t>
            </a:r>
          </a:p>
          <a:p>
            <a:pPr marL="342900" lvl="0" indent="-342900">
              <a:spcAft>
                <a:spcPts val="0"/>
              </a:spcAft>
              <a:buSzPts val="1000"/>
              <a:buFont typeface="Symbol" panose="05050102010706020507" pitchFamily="18" charset="2"/>
              <a:buChar char=""/>
              <a:tabLst>
                <a:tab pos="457200" algn="l"/>
              </a:tabLst>
            </a:pPr>
            <a:r>
              <a:rPr lang="en-CA" dirty="0">
                <a:latin typeface="Arial" panose="020B0604020202020204" pitchFamily="34" charset="0"/>
                <a:ea typeface="Times New Roman" panose="02020603050405020304" pitchFamily="18" charset="0"/>
              </a:rPr>
              <a:t>Concert venues.</a:t>
            </a:r>
          </a:p>
        </p:txBody>
      </p:sp>
    </p:spTree>
    <p:extLst>
      <p:ext uri="{BB962C8B-B14F-4D97-AF65-F5344CB8AC3E}">
        <p14:creationId xmlns:p14="http://schemas.microsoft.com/office/powerpoint/2010/main" val="870087022"/>
      </p:ext>
    </p:extLst>
  </p:cSld>
  <p:clrMapOvr>
    <a:masterClrMapping/>
  </p:clrMapOvr>
  <mc:AlternateContent xmlns:mc="http://schemas.openxmlformats.org/markup-compatibility/2006" xmlns:p14="http://schemas.microsoft.com/office/powerpoint/2010/main">
    <mc:Choice Requires="p14">
      <p:transition p14:dur="250" advClick="0" advTm="25000">
        <p:wipe/>
      </p:transition>
    </mc:Choice>
    <mc:Fallback xmlns="">
      <p:transition advClick="0" advTm="25000">
        <p:wip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732</Words>
  <Application>Microsoft Office PowerPoint</Application>
  <PresentationFormat>Widescreen</PresentationFormat>
  <Paragraphs>130</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Italic</vt:lpstr>
      <vt:lpstr>Arial Unicode MS</vt:lpstr>
      <vt:lpstr>Calibri</vt:lpstr>
      <vt:lpstr>Calibri Light</vt:lpstr>
      <vt:lpstr>LabGrotesque</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shokran salehi</dc:creator>
  <cp:lastModifiedBy>shokran salehi</cp:lastModifiedBy>
  <cp:revision>1</cp:revision>
  <dcterms:created xsi:type="dcterms:W3CDTF">2020-04-14T02:35:44Z</dcterms:created>
  <dcterms:modified xsi:type="dcterms:W3CDTF">2020-04-14T02:38:52Z</dcterms:modified>
</cp:coreProperties>
</file>